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4" r:id="rId2"/>
    <p:sldId id="418" r:id="rId3"/>
    <p:sldId id="498" r:id="rId4"/>
    <p:sldId id="308" r:id="rId5"/>
    <p:sldId id="419" r:id="rId6"/>
    <p:sldId id="420" r:id="rId7"/>
    <p:sldId id="421" r:id="rId8"/>
    <p:sldId id="497" r:id="rId9"/>
    <p:sldId id="422" r:id="rId10"/>
    <p:sldId id="423" r:id="rId11"/>
    <p:sldId id="309" r:id="rId12"/>
    <p:sldId id="301" r:id="rId13"/>
    <p:sldId id="300" r:id="rId14"/>
    <p:sldId id="313" r:id="rId15"/>
    <p:sldId id="499" r:id="rId16"/>
    <p:sldId id="500" r:id="rId17"/>
    <p:sldId id="502" r:id="rId18"/>
    <p:sldId id="504" r:id="rId19"/>
    <p:sldId id="503" r:id="rId20"/>
    <p:sldId id="317" r:id="rId21"/>
    <p:sldId id="50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1"/>
    <a:srgbClr val="6381C5"/>
    <a:srgbClr val="59B4B9"/>
    <a:srgbClr val="FF6600"/>
    <a:srgbClr val="2F1705"/>
    <a:srgbClr val="1A1A1A"/>
    <a:srgbClr val="ECE4CD"/>
    <a:srgbClr val="F4ECD4"/>
    <a:srgbClr val="000000"/>
    <a:srgbClr val="2124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123" autoAdjust="0"/>
    <p:restoredTop sz="96953" autoAdjust="0"/>
  </p:normalViewPr>
  <p:slideViewPr>
    <p:cSldViewPr>
      <p:cViewPr>
        <p:scale>
          <a:sx n="111" d="100"/>
          <a:sy n="111" d="100"/>
        </p:scale>
        <p:origin x="1520" y="9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2481C-0D19-4BC8-B237-350CD698D662}" type="datetimeFigureOut">
              <a:rPr lang="en-AU" smtClean="0"/>
              <a:pPr/>
              <a:t>19/4/20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025A9-84B2-4894-A4B9-FBD34EC99AE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2206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FF71A-5489-4EA7-BBF1-E5E3C68B48BA}" type="datetimeFigureOut">
              <a:rPr lang="en-AU" smtClean="0"/>
              <a:pPr/>
              <a:t>19/4/20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0A0BE-BADB-406B-831E-38B6FB77CD9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82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04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9623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CF0678-BF22-F24E-B696-14CF4C11FA0E}" type="slidenum">
              <a:rPr lang="de-DE">
                <a:latin typeface="Times New Roman" pitchFamily="-112" charset="0"/>
              </a:rPr>
              <a:pPr/>
              <a:t>8</a:t>
            </a:fld>
            <a:endParaRPr lang="de-DE">
              <a:latin typeface="Times New Roman" pitchFamily="-112" charset="0"/>
            </a:endParaRPr>
          </a:p>
        </p:txBody>
      </p:sp>
      <p:sp>
        <p:nvSpPr>
          <p:cNvPr id="1658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6763"/>
            <a:ext cx="5119688" cy="3840162"/>
          </a:xfrm>
          <a:solidFill>
            <a:srgbClr val="FFFFFF"/>
          </a:solidFill>
          <a:ln/>
        </p:spPr>
      </p:sp>
      <p:sp>
        <p:nvSpPr>
          <p:cNvPr id="16589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46574" y="4862237"/>
            <a:ext cx="5206153" cy="460632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>
              <a:latin typeface="Times New Roman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741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1039901"/>
            <a:ext cx="9144000" cy="5824800"/>
          </a:xfrm>
          <a:solidFill>
            <a:schemeClr val="bg1">
              <a:lumMod val="75000"/>
            </a:schemeClr>
          </a:solidFill>
        </p:spPr>
        <p:txBody>
          <a:bodyPr anchor="ctr" anchorCtr="0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18" y="1342800"/>
            <a:ext cx="4716000" cy="1656000"/>
          </a:xfrm>
          <a:solidFill>
            <a:srgbClr val="ECE4CD">
              <a:alpha val="89804"/>
            </a:srgbClr>
          </a:solidFill>
          <a:ln>
            <a:noFill/>
          </a:ln>
        </p:spPr>
        <p:txBody>
          <a:bodyPr tIns="0" bIns="252000">
            <a:normAutofit/>
          </a:bodyPr>
          <a:lstStyle>
            <a:lvl1pPr marL="444500" indent="0" algn="l">
              <a:defRPr sz="34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636" y="2714400"/>
            <a:ext cx="4212000" cy="288000"/>
          </a:xfrm>
          <a:solidFill>
            <a:srgbClr val="000000">
              <a:alpha val="65098"/>
            </a:srgbClr>
          </a:solidFill>
          <a:ln>
            <a:noFill/>
          </a:ln>
        </p:spPr>
        <p:txBody>
          <a:bodyPr tIns="0" bIns="0" anchor="ctr" anchorCtr="0">
            <a:normAutofit/>
          </a:bodyPr>
          <a:lstStyle>
            <a:lvl1pPr marL="104775" indent="0" algn="l">
              <a:buNone/>
              <a:defRPr sz="85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36970"/>
            <a:ext cx="9144000" cy="306000"/>
          </a:xfrm>
          <a:solidFill>
            <a:srgbClr val="ECE4CD">
              <a:alpha val="8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850" b="1" kern="1200" cap="all" baseline="0" dirty="0" smtClean="0">
                <a:solidFill>
                  <a:srgbClr val="1A1A1A"/>
                </a:solidFill>
                <a:latin typeface="+mj-lt"/>
                <a:ea typeface="+mj-ea"/>
                <a:cs typeface="Arial" pitchFamily="34" charset="0"/>
              </a:defRPr>
            </a:lvl1pPr>
            <a:lvl2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2pPr>
            <a:lvl3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3pPr>
            <a:lvl4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4pPr>
            <a:lvl5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AU" sz="1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dirty="0"/>
              <a:t>                   </a:t>
            </a:r>
            <a:endParaRPr lang="en-AU" dirty="0"/>
          </a:p>
        </p:txBody>
      </p:sp>
      <p:grpSp>
        <p:nvGrpSpPr>
          <p:cNvPr id="3186" name="Group 3185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3185" name="Rectangle 3184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File:NUST Vector.sv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Banne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1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444500" indent="0" algn="l" defTabSz="914400" rtl="0" eaLnBrk="1" latinLnBrk="0" hangingPunct="1">
              <a:spcBef>
                <a:spcPct val="0"/>
              </a:spcBef>
              <a:buNone/>
            </a:pPr>
            <a:endParaRPr lang="en-AU" sz="3400" b="1" kern="1200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3EA7A3EE-8799-4548-9DAC-7025C1A1CB6E}" type="datetime1">
              <a:rPr lang="en-US" smtClean="0"/>
              <a:t>4/19/20</a:t>
            </a:fld>
            <a:endParaRPr lang="en-AU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File:NUST Vector.sv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Strip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B0814F9B-EFD4-FC4B-B046-46A0693E83DB}" type="datetime1">
              <a:rPr lang="en-US" smtClean="0"/>
              <a:t>4/19/20</a:t>
            </a:fld>
            <a:endParaRPr lang="en-A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656" y="6473825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2006"/>
            <a:ext cx="4040188" cy="372415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02006"/>
            <a:ext cx="4041775" cy="372415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F67CC8F8-3769-644C-BDAC-2E402497CAA5}" type="datetime1">
              <a:rPr lang="en-US" smtClean="0"/>
              <a:t>4/19/20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EDA0E9F7-43F1-6040-BBCB-B25A462D9F07}" type="datetime1">
              <a:rPr lang="en-US" smtClean="0"/>
              <a:t>4/19/20</a:t>
            </a:fld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969" y="6544394"/>
            <a:ext cx="9162000" cy="324000"/>
          </a:xfrm>
          <a:prstGeom prst="rect">
            <a:avLst/>
          </a:prstGeom>
          <a:solidFill>
            <a:srgbClr val="ECE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 anchorCtr="0"/>
          <a:lstStyle/>
          <a:p>
            <a:pPr marL="6746875" indent="0" algn="l"/>
            <a:endParaRPr lang="en-AU" sz="8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675" y="1412776"/>
            <a:ext cx="822960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675" y="2060848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656" y="6473825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62000" cy="108000"/>
          </a:xfrm>
          <a:prstGeom prst="rect">
            <a:avLst/>
          </a:prstGeom>
          <a:solidFill>
            <a:srgbClr val="ECE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 anchorCtr="0"/>
          <a:lstStyle/>
          <a:p>
            <a:pPr marL="6762750" indent="0" algn="l"/>
            <a:endParaRPr lang="en-AU" sz="850" dirty="0">
              <a:latin typeface="+mj-lt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EC3B6DE3-348D-5A47-BF16-84DE1CD5B127}" type="datetime1">
              <a:rPr lang="en-US" smtClean="0"/>
              <a:t>4/19/20</a:t>
            </a:fld>
            <a:endParaRPr lang="en-AU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File:NUST Vector.sv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3" r:id="rId4"/>
    <p:sldLayoutId id="2147483655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1A1A1A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A1A1A"/>
        </a:buClr>
        <a:buFont typeface="Wingdings" pitchFamily="2" charset="2"/>
        <a:buChar char=""/>
        <a:defRPr sz="24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•"/>
        <a:defRPr sz="24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–"/>
        <a:defRPr sz="16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–"/>
        <a:defRPr sz="16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7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7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75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2.png"/><Relationship Id="rId2" Type="http://schemas.microsoft.com/office/2007/relationships/media" Target="../media/media15.m4a"/><Relationship Id="rId1" Type="http://schemas.openxmlformats.org/officeDocument/2006/relationships/tags" Target="../tags/tag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audio" Target="../media/media19.m4a"/><Relationship Id="rId7" Type="http://schemas.openxmlformats.org/officeDocument/2006/relationships/image" Target="../media/image86.png"/><Relationship Id="rId2" Type="http://schemas.microsoft.com/office/2007/relationships/media" Target="../media/media19.m4a"/><Relationship Id="rId1" Type="http://schemas.openxmlformats.org/officeDocument/2006/relationships/tags" Target="../tags/tag14.xml"/><Relationship Id="rId6" Type="http://schemas.openxmlformats.org/officeDocument/2006/relationships/image" Target="../media/image82.png"/><Relationship Id="rId11" Type="http://schemas.openxmlformats.org/officeDocument/2006/relationships/image" Target="../media/image2.png"/><Relationship Id="rId5" Type="http://schemas.openxmlformats.org/officeDocument/2006/relationships/image" Target="../media/image85.png"/><Relationship Id="rId10" Type="http://schemas.openxmlformats.org/officeDocument/2006/relationships/image" Target="../media/image8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microsoft.com/office/2007/relationships/media" Target="../media/media2.m4a"/><Relationship Id="rId16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9.png"/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8.png"/><Relationship Id="rId2" Type="http://schemas.microsoft.com/office/2007/relationships/media" Target="../media/media3.m4a"/><Relationship Id="rId16" Type="http://schemas.openxmlformats.org/officeDocument/2006/relationships/image" Target="../media/image17.png"/><Relationship Id="rId20" Type="http://schemas.openxmlformats.org/officeDocument/2006/relationships/image" Target="../media/image2.png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audio" Target="../media/media5.m4a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microsoft.com/office/2007/relationships/media" Target="../media/media5.m4a"/><Relationship Id="rId16" Type="http://schemas.openxmlformats.org/officeDocument/2006/relationships/image" Target="../media/image2.png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audio" Target="../media/media6.m4a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microsoft.com/office/2007/relationships/media" Target="../media/media6.m4a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tags" Target="../tags/tag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.png"/><Relationship Id="rId3" Type="http://schemas.openxmlformats.org/officeDocument/2006/relationships/audio" Target="../media/media7.m4a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microsoft.com/office/2007/relationships/media" Target="../media/media9.m4a"/><Relationship Id="rId16" Type="http://schemas.openxmlformats.org/officeDocument/2006/relationships/image" Target="../media/image70.png"/><Relationship Id="rId1" Type="http://schemas.openxmlformats.org/officeDocument/2006/relationships/tags" Target="../tags/tag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5184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/>
          <p:cNvSpPr txBox="1"/>
          <p:nvPr/>
        </p:nvSpPr>
        <p:spPr>
          <a:xfrm>
            <a:off x="1709594" y="1750746"/>
            <a:ext cx="5724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b="1" dirty="0"/>
              <a:t>Support Vector Machines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212" y="3997513"/>
            <a:ext cx="78492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/>
              <a:t>Professor</a:t>
            </a:r>
          </a:p>
          <a:p>
            <a:pPr algn="ctr"/>
            <a:r>
              <a:rPr lang="en-AU" sz="2000" dirty="0"/>
              <a:t>School of Electrical Engineering and Computer Science (SEECS)</a:t>
            </a:r>
          </a:p>
          <a:p>
            <a:pPr algn="ctr"/>
            <a:r>
              <a:rPr lang="en-AU" sz="2000" dirty="0"/>
              <a:t>National University of Sciences and Technology (NUST), Islamabad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1709569" y="2397077"/>
            <a:ext cx="5724838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8"/>
          <p:cNvSpPr txBox="1"/>
          <p:nvPr/>
        </p:nvSpPr>
        <p:spPr>
          <a:xfrm>
            <a:off x="2565029" y="3009145"/>
            <a:ext cx="399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i="1" dirty="0"/>
              <a:t>Prof. Dr. Faisal Shafait</a:t>
            </a:r>
            <a:endParaRPr lang="en-AU" sz="2800" baseline="30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A1CC6B8-47DE-2244-B12B-413E8EA09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86"/>
    </mc:Choice>
    <mc:Fallback>
      <p:transition spd="slow" advTm="15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57153"/>
            <a:ext cx="784887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Transformation Functions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10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95536" y="2204864"/>
                <a:ext cx="8352927" cy="3821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en-GB" sz="2400" dirty="0"/>
                  <a:t> polynomial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 of degree 1 to </a:t>
                </a:r>
                <a:r>
                  <a:rPr lang="en-GB" sz="2400" i="1" dirty="0"/>
                  <a:t>q </a:t>
                </a:r>
                <a:r>
                  <a:rPr lang="en-GB" sz="2400" dirty="0"/>
                  <a:t>]</a:t>
                </a:r>
              </a:p>
              <a:p>
                <a:endParaRPr lang="en-GB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en-GB" sz="2400" dirty="0"/>
                  <a:t> radial basic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 ]</a:t>
                </a:r>
              </a:p>
              <a:p>
                <a:endParaRPr lang="en-GB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KernelFn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endParaRPr lang="en-GB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en-GB" sz="2400" dirty="0"/>
                  <a:t> sigmoid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400" dirty="0"/>
                  <a:t> ]</a:t>
                </a:r>
                <a:endParaRPr lang="en-GB" sz="2400" i="1" dirty="0"/>
              </a:p>
              <a:p>
                <a:endParaRPr lang="en-GB" sz="2400" i="1" dirty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204864"/>
                <a:ext cx="8352927" cy="3821239"/>
              </a:xfrm>
              <a:prstGeom prst="rect">
                <a:avLst/>
              </a:prstGeom>
              <a:blipFill>
                <a:blip r:embed="rId5"/>
                <a:stretch>
                  <a:fillRect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4438D4-5D9B-0A43-A26C-83E2D7D285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033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89"/>
    </mc:Choice>
    <mc:Fallback>
      <p:transition spd="slow" advTm="80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separability increases in higher dimensions</a:t>
            </a:r>
          </a:p>
          <a:p>
            <a:r>
              <a:rPr lang="en-US" dirty="0"/>
              <a:t>Transform your data to a higher dimension to increase separability</a:t>
            </a:r>
          </a:p>
          <a:p>
            <a:r>
              <a:rPr lang="en-US" dirty="0"/>
              <a:t>In practice, finding “good” data transformations for your classification problem can be difficult.</a:t>
            </a:r>
          </a:p>
          <a:p>
            <a:r>
              <a:rPr lang="en-US" dirty="0"/>
              <a:t>This approach leads to the idea of the </a:t>
            </a:r>
            <a:r>
              <a:rPr lang="en-US" b="1" dirty="0"/>
              <a:t>kernel trick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2EB43-0875-EB49-839A-38A15F45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16957-9F2D-8E48-B3E6-C575803C2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11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510EDF-B850-8A4F-8692-60D5A95AF3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7327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17"/>
    </mc:Choice>
    <mc:Fallback>
      <p:transition spd="slow" advTm="97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Symmetric</a:t>
                </a:r>
              </a:p>
              <a:p>
                <a:pPr lvl="1"/>
                <a:r>
                  <a:rPr lang="en-US" dirty="0"/>
                  <a:t>Define ‘similarity’ between two input vectors</a:t>
                </a:r>
              </a:p>
              <a:p>
                <a:r>
                  <a:rPr lang="en-US" dirty="0"/>
                  <a:t>Euclidean similarity between two inputs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  <a:p>
                <a:pPr marL="269045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3464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464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464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464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464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464" i="1" dirty="0">
                        <a:latin typeface="Cambria Math" panose="02040503050406030204" pitchFamily="18" charset="0"/>
                      </a:rPr>
                      <m:t>’) = </m:t>
                    </m:r>
                    <m:r>
                      <a:rPr lang="en-US" sz="3464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464" i="1" baseline="30000" dirty="0" err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464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464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an example of a </a:t>
                </a:r>
                <a:r>
                  <a:rPr lang="en-US" i="1" dirty="0"/>
                  <a:t>linear kernel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4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E17311-0949-9643-BC2C-EFA47807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33D3C-3D3A-7749-B402-13EAAF5A8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12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75AED9-D256-B045-BF19-8016A6C46E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599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07"/>
    </mc:Choice>
    <mc:Fallback>
      <p:transition spd="slow" advTm="30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input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Training set consists of pairs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), …. 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should be similar to training set</a:t>
                </a:r>
              </a:p>
              <a:p>
                <a:r>
                  <a:rPr lang="en-US" dirty="0"/>
                  <a:t>How to measure similarity?</a:t>
                </a:r>
              </a:p>
              <a:p>
                <a:pPr lvl="1"/>
                <a:r>
                  <a:rPr lang="en-US" dirty="0"/>
                  <a:t>For outputs: loss function (does it belong to the same class)</a:t>
                </a:r>
              </a:p>
              <a:p>
                <a:pPr lvl="1"/>
                <a:r>
                  <a:rPr lang="en-US" dirty="0">
                    <a:highlight>
                      <a:srgbClr val="FFFF00"/>
                    </a:highlight>
                  </a:rPr>
                  <a:t>For inputs: </a:t>
                </a:r>
                <a:r>
                  <a:rPr lang="en-US" b="1" dirty="0">
                    <a:highlight>
                      <a:srgbClr val="FFFF00"/>
                    </a:highlight>
                  </a:rPr>
                  <a:t>kernel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4" t="-909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AB25A-90F1-2544-859D-ED4FD2AA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57D2A-C001-C842-895C-D45777CA7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13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75953A-7BC2-C44B-84BF-9E521143C8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494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206"/>
    </mc:Choice>
    <mc:Fallback>
      <p:transition spd="slow" advTm="108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kernel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a similarity measure between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Define a new high dimensional features space by only measuring similarity of the input feature with the training data points.</a:t>
                </a:r>
              </a:p>
              <a:p>
                <a:r>
                  <a:rPr lang="en-US" dirty="0"/>
                  <a:t>This yields a new representation of the input data only through a set of pairwise similarity comparisons between the original data observations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 </a:t>
                </a:r>
                <a:r>
                  <a:rPr lang="en-US" dirty="0"/>
                  <a:t>(with the original coordinates in the lower dimensional space)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4" t="-909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F7584-C815-F048-9324-8AE3C3A3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C23CC-337C-5046-A1F2-FA66A95D4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14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B8C35E1-3B6D-4044-9E60-FE2A76889A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31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23"/>
    </mc:Choice>
    <mc:Fallback>
      <p:transition spd="slow" advTm="38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data set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 is represented by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kernel matrix of pairwise similarity comparisons where the entries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are defined by the </a:t>
                </a:r>
                <a:r>
                  <a:rPr lang="en-US" b="1" dirty="0"/>
                  <a:t>kernel function: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Some commonly used kernels: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4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656" y="3789040"/>
            <a:ext cx="6290113" cy="21602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7594F0-4F19-6D42-8453-35DF0A49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ACAF-F9D8-7F44-A08A-DDDB9FC2D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15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20A77E2-F950-C542-9811-1D6D50B743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856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06"/>
    </mc:Choice>
    <mc:Fallback>
      <p:transition spd="slow" advTm="5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FE8F-62A7-5744-BFBD-FB8F27C9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747A25B-D3F0-334F-B8AF-B99B3D2854E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5827266"/>
                  </p:ext>
                </p:extLst>
              </p:nvPr>
            </p:nvGraphicFramePr>
            <p:xfrm>
              <a:off x="611560" y="2874218"/>
              <a:ext cx="8229600" cy="7924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36068671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0299310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082177638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82130013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5404007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95968688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10217831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3095972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4040231947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114574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0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28822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2480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747A25B-D3F0-334F-B8AF-B99B3D2854E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15827266"/>
                  </p:ext>
                </p:extLst>
              </p:nvPr>
            </p:nvGraphicFramePr>
            <p:xfrm>
              <a:off x="611560" y="2874218"/>
              <a:ext cx="8229600" cy="7924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36068671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0299310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082177638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82130013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5404007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95968688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10217831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3095972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4040231947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1145749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38" t="-3125" r="-900000" b="-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38" t="-3125" r="-800000" b="-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538" t="-3125" r="-700000" b="-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538" t="-3125" r="-600000" b="-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1538" t="-3125" r="-500000" b="-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9375" t="-3125" r="-407813" b="-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0000" t="-3125" r="-301538" b="-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00000" t="-3125" r="-201538" b="-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00000" t="-3125" r="-101538" b="-9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00000" t="-3125" r="-1538" b="-9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288223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38" t="-106452"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38" t="-106452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538" t="-106452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538" t="-106452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1538" t="-106452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9375" t="-106452" r="-4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0000" t="-106452" r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00000" t="-106452" r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00000" t="-106452" r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00000" t="-106452" r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2480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FE3E5A-0924-634D-99DF-B0AA35D85478}"/>
                  </a:ext>
                </a:extLst>
              </p:cNvPr>
              <p:cNvSpPr txBox="1"/>
              <p:nvPr/>
            </p:nvSpPr>
            <p:spPr>
              <a:xfrm>
                <a:off x="488307" y="3759032"/>
                <a:ext cx="3126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Let’s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FE3E5A-0924-634D-99DF-B0AA35D8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07" y="3759032"/>
                <a:ext cx="3126690" cy="369332"/>
              </a:xfrm>
              <a:prstGeom prst="rect">
                <a:avLst/>
              </a:prstGeom>
              <a:blipFill>
                <a:blip r:embed="rId5"/>
                <a:stretch>
                  <a:fillRect l="-121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FAA7F-5567-624E-80D7-A32D87202F43}"/>
                  </a:ext>
                </a:extLst>
              </p:cNvPr>
              <p:cNvSpPr txBox="1"/>
              <p:nvPr/>
            </p:nvSpPr>
            <p:spPr>
              <a:xfrm>
                <a:off x="488307" y="2083306"/>
                <a:ext cx="82107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Let’s consider a one-dimensional dataset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=9 </m:t>
                    </m:r>
                  </m:oMath>
                </a14:m>
                <a:r>
                  <a:rPr lang="en-US" dirty="0"/>
                  <a:t>samples;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represents the</a:t>
                </a:r>
              </a:p>
              <a:p>
                <a:r>
                  <a:rPr lang="en-US" dirty="0"/>
                  <a:t>feature values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represents the class label {-1, 1}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0FAA7F-5567-624E-80D7-A32D87202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07" y="2083306"/>
                <a:ext cx="8210709" cy="646331"/>
              </a:xfrm>
              <a:prstGeom prst="rect">
                <a:avLst/>
              </a:prstGeom>
              <a:blipFill>
                <a:blip r:embed="rId6"/>
                <a:stretch>
                  <a:fillRect l="-463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F5277-51D7-454A-BF96-0D9717401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DCF8A3-212F-E540-8C3C-B83E24C53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16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4F4D937-93ED-EE4F-A361-EB899CB44D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6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200"/>
    </mc:Choice>
    <mc:Fallback>
      <p:transition spd="slow" advTm="133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FE8F-62A7-5744-BFBD-FB8F27C9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747A25B-D3F0-334F-B8AF-B99B3D2854E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72031243"/>
                  </p:ext>
                </p:extLst>
              </p:nvPr>
            </p:nvGraphicFramePr>
            <p:xfrm>
              <a:off x="457200" y="1939061"/>
              <a:ext cx="8229600" cy="7315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36068671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0299310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082177638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82130013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5404007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95968688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10217831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3095972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4040231947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11457490"/>
                        </a:ext>
                      </a:extLst>
                    </a:gridCol>
                  </a:tblGrid>
                  <a:tr h="34973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2882232"/>
                      </a:ext>
                    </a:extLst>
                  </a:tr>
                  <a:tr h="34973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2480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747A25B-D3F0-334F-B8AF-B99B3D2854E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72031243"/>
                  </p:ext>
                </p:extLst>
              </p:nvPr>
            </p:nvGraphicFramePr>
            <p:xfrm>
              <a:off x="457200" y="1939061"/>
              <a:ext cx="8229600" cy="7315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36068671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0299310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082177638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82130013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5404007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95968688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10217831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3095972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4040231947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1145749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38" r="-9000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38" r="-8000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4688" r="-7125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r="-601538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0000" r="-501538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0000" r="-401538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0000" r="-301538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10938" r="-20625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8462" r="-103077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98462" r="-3077" b="-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28822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38" t="-103448"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38" t="-103448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4688" t="-103448" r="-7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3448" r="-6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0000" t="-103448" r="-5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0000" t="-103448" r="-4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0000" t="-103448" r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10938" t="-103448" r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8462" t="-103448" r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98462" t="-103448" r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2480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FE3E5A-0924-634D-99DF-B0AA35D85478}"/>
                  </a:ext>
                </a:extLst>
              </p:cNvPr>
              <p:cNvSpPr txBox="1"/>
              <p:nvPr/>
            </p:nvSpPr>
            <p:spPr>
              <a:xfrm>
                <a:off x="7092721" y="5949280"/>
                <a:ext cx="1951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FE3E5A-0924-634D-99DF-B0AA35D8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721" y="5949280"/>
                <a:ext cx="195104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B880F95-A879-C146-AB31-D21BF38ED6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579357"/>
                  </p:ext>
                </p:extLst>
              </p:nvPr>
            </p:nvGraphicFramePr>
            <p:xfrm>
              <a:off x="2049270" y="2764818"/>
              <a:ext cx="504546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546">
                      <a:extLst>
                        <a:ext uri="{9D8B030D-6E8A-4147-A177-3AD203B41FA5}">
                          <a16:colId xmlns:a16="http://schemas.microsoft.com/office/drawing/2014/main" val="4258459970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750017811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7830681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159802745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297005334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58515019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4903662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49789767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13617223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63544029"/>
                        </a:ext>
                      </a:extLst>
                    </a:gridCol>
                  </a:tblGrid>
                  <a:tr h="351728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225821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9922528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331595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6170769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33462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444873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834162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4350744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5604307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80119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B880F95-A879-C146-AB31-D21BF38ED6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579357"/>
                  </p:ext>
                </p:extLst>
              </p:nvPr>
            </p:nvGraphicFramePr>
            <p:xfrm>
              <a:off x="2049270" y="2764818"/>
              <a:ext cx="504546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546">
                      <a:extLst>
                        <a:ext uri="{9D8B030D-6E8A-4147-A177-3AD203B41FA5}">
                          <a16:colId xmlns:a16="http://schemas.microsoft.com/office/drawing/2014/main" val="4258459970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750017811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7830681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159802745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297005334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58515019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4903662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49789767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13617223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635440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2500" t="-3448" r="-7950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7692" t="-3448" r="-715385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3448" r="-5975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0000" t="-3448" r="-4975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0000" t="-3448" r="-3975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0000" t="-3448" r="-2975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17949" t="-3448" r="-205128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97500" t="-3448" r="-1000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97500" t="-3448" b="-896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2258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103448" r="-895000" b="-7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99225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203448" r="-895000" b="-6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3315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303448" r="-895000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61707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403448" r="-895000" b="-4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334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521429" r="-8950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4448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600000" r="-895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8341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700000" r="-895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43507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800000" r="-895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5604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900000" r="-89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80119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C0F74-B9B3-1C44-A133-34F9BD91E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13756-F598-F049-8295-5EF1BEDE23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17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426D2E9-0C3D-A848-9E55-F7A3741C4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3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67"/>
    </mc:Choice>
    <mc:Fallback>
      <p:transition spd="slow" advTm="59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FE8F-62A7-5744-BFBD-FB8F27C9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747A25B-D3F0-334F-B8AF-B99B3D2854E1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57200" y="1939061"/>
              <a:ext cx="8229600" cy="7315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36068671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0299310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082177638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82130013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5404007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95968688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10217831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3095972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4040231947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11457490"/>
                        </a:ext>
                      </a:extLst>
                    </a:gridCol>
                  </a:tblGrid>
                  <a:tr h="34973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2882232"/>
                      </a:ext>
                    </a:extLst>
                  </a:tr>
                  <a:tr h="34973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2480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747A25B-D3F0-334F-B8AF-B99B3D2854E1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57200" y="1939061"/>
              <a:ext cx="8229600" cy="7315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36068671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0299310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082177638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82130013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5404007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95968688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10217831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3095972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4040231947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1145749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38" r="-9000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38" r="-8000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4688" r="-7125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r="-601538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0000" r="-501538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0000" r="-401538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0000" r="-301538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10938" r="-20625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8462" r="-103077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98462" r="-3077" b="-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28822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38" t="-103448"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38" t="-103448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4688" t="-103448" r="-7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3448" r="-6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0000" t="-103448" r="-5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0000" t="-103448" r="-4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0000" t="-103448" r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10938" t="-103448" r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98462" t="-103448" r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98462" t="-103448" r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2480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FE3E5A-0924-634D-99DF-B0AA35D85478}"/>
                  </a:ext>
                </a:extLst>
              </p:cNvPr>
              <p:cNvSpPr txBox="1"/>
              <p:nvPr/>
            </p:nvSpPr>
            <p:spPr>
              <a:xfrm>
                <a:off x="7092721" y="5949280"/>
                <a:ext cx="1951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FE3E5A-0924-634D-99DF-B0AA35D8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721" y="5949280"/>
                <a:ext cx="195104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B880F95-A879-C146-AB31-D21BF38ED6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9270" y="2764818"/>
              <a:ext cx="504546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546">
                      <a:extLst>
                        <a:ext uri="{9D8B030D-6E8A-4147-A177-3AD203B41FA5}">
                          <a16:colId xmlns:a16="http://schemas.microsoft.com/office/drawing/2014/main" val="4258459970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750017811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7830681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159802745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297005334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58515019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4903662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49789767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13617223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63544029"/>
                        </a:ext>
                      </a:extLst>
                    </a:gridCol>
                  </a:tblGrid>
                  <a:tr h="351728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225821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9922528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331595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6170769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33462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444873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834162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4350744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5604307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80119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B880F95-A879-C146-AB31-D21BF38ED61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9270" y="2764818"/>
              <a:ext cx="504546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546">
                      <a:extLst>
                        <a:ext uri="{9D8B030D-6E8A-4147-A177-3AD203B41FA5}">
                          <a16:colId xmlns:a16="http://schemas.microsoft.com/office/drawing/2014/main" val="4258459970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750017811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7830681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159802745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297005334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58515019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4903662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49789767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13617223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635440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2500" t="-3448" r="-795000" b="-9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7692" t="-3448" r="-715385" b="-9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3448" r="-597500" b="-9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0000" t="-3448" r="-497500" b="-9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0000" t="-3448" r="-397500" b="-9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0000" t="-3448" r="-297500" b="-9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17949" t="-3448" r="-205128" b="-9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97500" t="-3448" r="-100000" b="-9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97500" t="-3448" b="-9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2258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103448" r="-895000" b="-8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2500" t="-103448" r="-795000" b="-8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7692" t="-103448" r="-715385" b="-8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103448" r="-597500" b="-8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0000" t="-103448" r="-497500" b="-8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0000" t="-103448" r="-397500" b="-8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0000" t="-103448" r="-297500" b="-8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17949" t="-103448" r="-205128" b="-8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97500" t="-103448" r="-100000" b="-8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97500" t="-103448" b="-8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99225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203448" r="-895000" b="-7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3315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303448" r="-895000" b="-6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61707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403448" r="-895000" b="-5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334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521429" r="-895000" b="-4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4448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600000" r="-895000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8341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700000" r="-895000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43507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800000" r="-895000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5604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500" t="-900000" r="-895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80119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57D23-362A-854B-923E-57F143AE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2C6DC-E3BC-8F42-AF54-A2EBC5474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18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8FC48D3-275A-634D-9843-CD97DDCCD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0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1"/>
    </mc:Choice>
    <mc:Fallback>
      <p:transition spd="slow" advTm="35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FE8F-62A7-5744-BFBD-FB8F27C9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747A25B-D3F0-334F-B8AF-B99B3D2854E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91797035"/>
                  </p:ext>
                </p:extLst>
              </p:nvPr>
            </p:nvGraphicFramePr>
            <p:xfrm>
              <a:off x="476496" y="1885440"/>
              <a:ext cx="8229600" cy="7315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36068671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0299310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082177638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82130013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5404007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95968688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10217831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3095972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4040231947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11457490"/>
                        </a:ext>
                      </a:extLst>
                    </a:gridCol>
                  </a:tblGrid>
                  <a:tr h="34973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dirty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0" smtClean="0">
                                    <a:solidFill>
                                      <a:srgbClr val="FF000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b="0" i="0" dirty="0">
                            <a:solidFill>
                              <a:srgbClr val="FF000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2882232"/>
                      </a:ext>
                    </a:extLst>
                  </a:tr>
                  <a:tr h="34973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42480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1747A25B-D3F0-334F-B8AF-B99B3D2854E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91797035"/>
                  </p:ext>
                </p:extLst>
              </p:nvPr>
            </p:nvGraphicFramePr>
            <p:xfrm>
              <a:off x="476496" y="1885440"/>
              <a:ext cx="8229600" cy="7315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536068671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0299310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082177638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82130013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54040072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95968688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102178312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03095972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4040231947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1145749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38" t="-3333" r="-9000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538" t="-3333" r="-8000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1538" t="-3333" r="-7000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1538" t="-3333" r="-6000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1538" t="-3333" r="-500000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09375" t="-3333" r="-407813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00000" t="-3333" r="-301538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00000" t="-3333" r="-201538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00000" t="-3333" r="-101538" b="-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0000" t="-3333" r="-1538" b="-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28822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538" t="-106897"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538" t="-106897" r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1538" t="-106897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1538" t="-106897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1538" t="-106897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09375" t="-106897" r="-4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00000" t="-106897" r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00000" t="-106897" r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00000" t="-106897" r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0000" t="-106897" r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42480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FE3E5A-0924-634D-99DF-B0AA35D85478}"/>
                  </a:ext>
                </a:extLst>
              </p:cNvPr>
              <p:cNvSpPr txBox="1"/>
              <p:nvPr/>
            </p:nvSpPr>
            <p:spPr>
              <a:xfrm>
                <a:off x="7092721" y="5949280"/>
                <a:ext cx="1951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’)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FE3E5A-0924-634D-99DF-B0AA35D8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721" y="5949280"/>
                <a:ext cx="195104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B880F95-A879-C146-AB31-D21BF38ED6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8009753"/>
                  </p:ext>
                </p:extLst>
              </p:nvPr>
            </p:nvGraphicFramePr>
            <p:xfrm>
              <a:off x="2039745" y="2772241"/>
              <a:ext cx="504546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546">
                      <a:extLst>
                        <a:ext uri="{9D8B030D-6E8A-4147-A177-3AD203B41FA5}">
                          <a16:colId xmlns:a16="http://schemas.microsoft.com/office/drawing/2014/main" val="4258459970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750017811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7830681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159802745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297005334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58515019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4903662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49789767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13617223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63544029"/>
                        </a:ext>
                      </a:extLst>
                    </a:gridCol>
                  </a:tblGrid>
                  <a:tr h="351728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0225821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9922528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8331595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6170769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6333462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444873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0834162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4350744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5604307"/>
                      </a:ext>
                    </a:extLst>
                  </a:tr>
                  <a:tr h="35172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80119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B880F95-A879-C146-AB31-D21BF38ED6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8009753"/>
                  </p:ext>
                </p:extLst>
              </p:nvPr>
            </p:nvGraphicFramePr>
            <p:xfrm>
              <a:off x="2039745" y="2772241"/>
              <a:ext cx="504546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546">
                      <a:extLst>
                        <a:ext uri="{9D8B030D-6E8A-4147-A177-3AD203B41FA5}">
                          <a16:colId xmlns:a16="http://schemas.microsoft.com/office/drawing/2014/main" val="4258459970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750017811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7830681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159802745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297005334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58515019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49036626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49789767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4013617223"/>
                        </a:ext>
                      </a:extLst>
                    </a:gridCol>
                    <a:gridCol w="504546">
                      <a:extLst>
                        <a:ext uri="{9D8B030D-6E8A-4147-A177-3AD203B41FA5}">
                          <a16:colId xmlns:a16="http://schemas.microsoft.com/office/drawing/2014/main" val="18635440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500" t="-3448" r="-7975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7692" t="-3448" r="-717949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3448" r="-6000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3448" r="-5000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3448" r="-4000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0" t="-3448" r="-3000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7949" t="-3448" r="-207692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7500" t="-3448" r="-102500" b="-8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97500" t="-3448" r="-2500" b="-896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022582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500" t="-103448" r="-897500" b="-7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500" t="-103448" r="-797500" b="-7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7692" t="-103448" r="-717949" b="-7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103448" r="-600000" b="-7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103448" r="-500000" b="-7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103448" r="-400000" b="-7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0" t="-103448" r="-300000" b="-7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7949" t="-103448" r="-207692" b="-7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7500" t="-103448" r="-102500" b="-7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97500" t="-103448" r="-2500" b="-796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992252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500" t="-203448" r="-897500" b="-6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500" t="-203448" r="-797500" b="-6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7692" t="-203448" r="-717949" b="-6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203448" r="-600000" b="-6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203448" r="-500000" b="-6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203448" r="-400000" b="-6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0" t="-203448" r="-300000" b="-6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7949" t="-203448" r="-207692" b="-6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7500" t="-203448" r="-102500" b="-6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97500" t="-203448" r="-2500" b="-696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833159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500" t="-303448" r="-897500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500" t="-303448" r="-797500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7692" t="-303448" r="-717949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303448" r="-600000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303448" r="-500000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303448" r="-400000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0" t="-303448" r="-300000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7949" t="-303448" r="-207692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7500" t="-303448" r="-102500" b="-5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97500" t="-303448" r="-2500" b="-596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61707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500" t="-403448" r="-897500" b="-4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500" t="-403448" r="-797500" b="-4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7692" t="-403448" r="-717949" b="-4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403448" r="-600000" b="-4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403448" r="-500000" b="-4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403448" r="-400000" b="-4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0" t="-403448" r="-300000" b="-4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7949" t="-403448" r="-207692" b="-4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7500" t="-403448" r="-102500" b="-4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97500" t="-403448" r="-2500" b="-496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63334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500" t="-521429" r="-897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500" t="-521429" r="-797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7692" t="-521429" r="-717949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521429" r="-6000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521429" r="-5000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521429" r="-4000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0" t="-521429" r="-3000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7949" t="-521429" r="-207692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7500" t="-521429" r="-1025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97500" t="-521429" r="-2500" b="-4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4448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500" t="-600000" r="-8975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500" t="-600000" r="-7975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7692" t="-600000" r="-71794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600000" r="-6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600000" r="-5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600000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0" t="-600000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7949" t="-600000" r="-20769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7500" t="-600000" r="-1025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97500" t="-600000" r="-250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08341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500" t="-700000" r="-8975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500" t="-700000" r="-7975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7692" t="-700000" r="-71794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700000" r="-6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700000" r="-5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700000" r="-4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0" t="-7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7949" t="-700000" r="-20769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7500" t="-700000" r="-1025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97500" t="-700000" r="-25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435074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500" t="-800000" r="-897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500" t="-800000" r="-797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7692" t="-800000" r="-7179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800000" r="-6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800000" r="-5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800000" r="-4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0" t="-800000" r="-3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7949" t="-800000" r="-20769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7500" t="-800000" r="-102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97500" t="-800000" r="-25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5604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500" t="-900000" r="-8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2500" t="-900000" r="-79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7692" t="-900000" r="-7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0000" t="-900000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900000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500000" t="-90000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600000" t="-9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17949" t="-900000" r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97500" t="-900000" r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897500" t="-900000" r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80119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519CC8C-0555-C941-8B0E-5C2130B2E8A2}"/>
              </a:ext>
            </a:extLst>
          </p:cNvPr>
          <p:cNvSpPr/>
          <p:nvPr/>
        </p:nvSpPr>
        <p:spPr>
          <a:xfrm>
            <a:off x="1835696" y="4941168"/>
            <a:ext cx="5472608" cy="432048"/>
          </a:xfrm>
          <a:prstGeom prst="roundRect">
            <a:avLst/>
          </a:prstGeom>
          <a:noFill/>
          <a:ln w="50800">
            <a:solidFill>
              <a:srgbClr val="FF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0068EC-C8B6-9141-B756-0155C0634349}"/>
                  </a:ext>
                </a:extLst>
              </p:cNvPr>
              <p:cNvSpPr txBox="1"/>
              <p:nvPr/>
            </p:nvSpPr>
            <p:spPr>
              <a:xfrm>
                <a:off x="2195736" y="4875605"/>
                <a:ext cx="6917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rgbClr val="FF000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0068EC-C8B6-9141-B756-0155C0634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875605"/>
                <a:ext cx="691728" cy="461665"/>
              </a:xfrm>
              <a:prstGeom prst="rect">
                <a:avLst/>
              </a:prstGeom>
              <a:blipFill>
                <a:blip r:embed="rId8"/>
                <a:stretch>
                  <a:fillRect r="-181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F402D-E5AC-6148-A5C0-CEA054F4F738}"/>
                  </a:ext>
                </a:extLst>
              </p:cNvPr>
              <p:cNvSpPr txBox="1"/>
              <p:nvPr/>
            </p:nvSpPr>
            <p:spPr>
              <a:xfrm>
                <a:off x="6948264" y="4875605"/>
                <a:ext cx="377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FF000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7F402D-E5AC-6148-A5C0-CEA054F4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4875605"/>
                <a:ext cx="377026" cy="461665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CD7CBB4-2E26-C54F-A79D-3219E73593C6}"/>
                  </a:ext>
                </a:extLst>
              </p:cNvPr>
              <p:cNvSpPr/>
              <p:nvPr/>
            </p:nvSpPr>
            <p:spPr>
              <a:xfrm>
                <a:off x="4716017" y="2860335"/>
                <a:ext cx="2609274" cy="1308697"/>
              </a:xfrm>
              <a:prstGeom prst="wedgeRoundRectCallout">
                <a:avLst>
                  <a:gd name="adj1" fmla="val -86156"/>
                  <a:gd name="adj2" fmla="val 109611"/>
                  <a:gd name="adj3" fmla="val 16667"/>
                </a:avLst>
              </a:prstGeom>
              <a:solidFill>
                <a:srgbClr val="F6E79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dirty="0">
                    <a:solidFill>
                      <a:srgbClr val="1A1A1A"/>
                    </a:solidFill>
                  </a:rPr>
                  <a:t>Voila! We have a new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1A1A1A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>
                    <a:solidFill>
                      <a:srgbClr val="1A1A1A"/>
                    </a:solidFill>
                  </a:rPr>
                  <a:t>-dimensional representation of our data.</a:t>
                </a:r>
                <a:endParaRPr lang="en-US" dirty="0">
                  <a:solidFill>
                    <a:srgbClr val="1A1A1A"/>
                  </a:solidFill>
                </a:endParaRPr>
              </a:p>
            </p:txBody>
          </p:sp>
        </mc:Choice>
        <mc:Fallback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3CD7CBB4-2E26-C54F-A79D-3219E7359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7" y="2860335"/>
                <a:ext cx="2609274" cy="1308697"/>
              </a:xfrm>
              <a:prstGeom prst="wedgeRoundRectCallout">
                <a:avLst>
                  <a:gd name="adj1" fmla="val -86156"/>
                  <a:gd name="adj2" fmla="val 109611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EAB9F8D-2448-824B-B243-13E3070B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85C96A-384B-3F47-9A2B-7A3F0BC65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19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7BD365F-18BE-A243-9F12-A2B17E1CB6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397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134"/>
    </mc:Choice>
    <mc:Fallback>
      <p:transition spd="slow" advTm="177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3" grpId="0" animBg="1"/>
      <p:bldP spid="6" grpId="0"/>
      <p:bldP spid="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57153"/>
            <a:ext cx="784887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Hard Margin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657365" y="1836746"/>
                <a:ext cx="4239721" cy="2697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</a:rPr>
                  <a:t>Minimize </a:t>
                </a:r>
              </a:p>
              <a:p>
                <a:r>
                  <a:rPr lang="en-GB" sz="2400" i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(distance of error 		points to their 		correct place)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</a:rPr>
                  <a:t>   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65" y="1836746"/>
                <a:ext cx="4239721" cy="2697854"/>
              </a:xfrm>
              <a:prstGeom prst="rect">
                <a:avLst/>
              </a:prstGeom>
              <a:blipFill>
                <a:blip r:embed="rId5"/>
                <a:stretch>
                  <a:fillRect l="-2090" t="-1878" r="-2090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7"/>
          <p:cNvSpPr/>
          <p:nvPr/>
        </p:nvSpPr>
        <p:spPr>
          <a:xfrm>
            <a:off x="1073259" y="1869565"/>
            <a:ext cx="1876043" cy="862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49"/>
          <p:cNvGrpSpPr/>
          <p:nvPr/>
        </p:nvGrpSpPr>
        <p:grpSpPr>
          <a:xfrm>
            <a:off x="911714" y="2776901"/>
            <a:ext cx="3576954" cy="3507104"/>
            <a:chOff x="190880" y="2643877"/>
            <a:chExt cx="3576954" cy="3507104"/>
          </a:xfrm>
        </p:grpSpPr>
        <p:sp>
          <p:nvSpPr>
            <p:cNvPr id="16" name="object 50"/>
            <p:cNvSpPr/>
            <p:nvPr/>
          </p:nvSpPr>
          <p:spPr>
            <a:xfrm>
              <a:off x="190880" y="2724530"/>
              <a:ext cx="3576954" cy="3426460"/>
            </a:xfrm>
            <a:custGeom>
              <a:avLst/>
              <a:gdLst/>
              <a:ahLst/>
              <a:cxnLst/>
              <a:rect l="l" t="t" r="r" b="b"/>
              <a:pathLst>
                <a:path w="3576954" h="3426460">
                  <a:moveTo>
                    <a:pt x="149351" y="0"/>
                  </a:moveTo>
                  <a:lnTo>
                    <a:pt x="149351" y="3425951"/>
                  </a:lnTo>
                </a:path>
                <a:path w="3576954" h="3426460">
                  <a:moveTo>
                    <a:pt x="0" y="3278123"/>
                  </a:moveTo>
                  <a:lnTo>
                    <a:pt x="3576827" y="3278123"/>
                  </a:lnTo>
                </a:path>
              </a:pathLst>
            </a:custGeom>
            <a:ln w="38099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1"/>
            <p:cNvSpPr/>
            <p:nvPr/>
          </p:nvSpPr>
          <p:spPr>
            <a:xfrm>
              <a:off x="1442084" y="5482970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19" h="47625">
                  <a:moveTo>
                    <a:pt x="28955" y="0"/>
                  </a:moveTo>
                  <a:lnTo>
                    <a:pt x="17359" y="1881"/>
                  </a:lnTo>
                  <a:lnTo>
                    <a:pt x="8191" y="7048"/>
                  </a:lnTo>
                  <a:lnTo>
                    <a:pt x="2166" y="14787"/>
                  </a:lnTo>
                  <a:lnTo>
                    <a:pt x="0" y="24383"/>
                  </a:lnTo>
                  <a:lnTo>
                    <a:pt x="2166" y="33099"/>
                  </a:lnTo>
                  <a:lnTo>
                    <a:pt x="8191" y="40385"/>
                  </a:lnTo>
                  <a:lnTo>
                    <a:pt x="17359" y="45386"/>
                  </a:lnTo>
                  <a:lnTo>
                    <a:pt x="28955" y="47243"/>
                  </a:lnTo>
                  <a:lnTo>
                    <a:pt x="40552" y="45386"/>
                  </a:lnTo>
                  <a:lnTo>
                    <a:pt x="49720" y="40385"/>
                  </a:lnTo>
                  <a:lnTo>
                    <a:pt x="55745" y="33099"/>
                  </a:lnTo>
                  <a:lnTo>
                    <a:pt x="57911" y="24383"/>
                  </a:lnTo>
                  <a:lnTo>
                    <a:pt x="55745" y="14787"/>
                  </a:lnTo>
                  <a:lnTo>
                    <a:pt x="49720" y="7048"/>
                  </a:lnTo>
                  <a:lnTo>
                    <a:pt x="40552" y="1881"/>
                  </a:lnTo>
                  <a:lnTo>
                    <a:pt x="28955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2"/>
            <p:cNvSpPr/>
            <p:nvPr/>
          </p:nvSpPr>
          <p:spPr>
            <a:xfrm>
              <a:off x="236601" y="4379594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30480" y="0"/>
                  </a:moveTo>
                  <a:lnTo>
                    <a:pt x="18645" y="1881"/>
                  </a:lnTo>
                  <a:lnTo>
                    <a:pt x="8953" y="7048"/>
                  </a:lnTo>
                  <a:lnTo>
                    <a:pt x="2405" y="14787"/>
                  </a:lnTo>
                  <a:lnTo>
                    <a:pt x="0" y="24383"/>
                  </a:lnTo>
                  <a:lnTo>
                    <a:pt x="2405" y="33099"/>
                  </a:lnTo>
                  <a:lnTo>
                    <a:pt x="8953" y="40385"/>
                  </a:lnTo>
                  <a:lnTo>
                    <a:pt x="18645" y="45386"/>
                  </a:lnTo>
                  <a:lnTo>
                    <a:pt x="30480" y="47243"/>
                  </a:lnTo>
                  <a:lnTo>
                    <a:pt x="42076" y="45386"/>
                  </a:lnTo>
                  <a:lnTo>
                    <a:pt x="51244" y="40385"/>
                  </a:lnTo>
                  <a:lnTo>
                    <a:pt x="57269" y="33099"/>
                  </a:lnTo>
                  <a:lnTo>
                    <a:pt x="59436" y="24383"/>
                  </a:lnTo>
                  <a:lnTo>
                    <a:pt x="57269" y="14787"/>
                  </a:lnTo>
                  <a:lnTo>
                    <a:pt x="51244" y="7048"/>
                  </a:lnTo>
                  <a:lnTo>
                    <a:pt x="42076" y="1881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3"/>
            <p:cNvSpPr/>
            <p:nvPr/>
          </p:nvSpPr>
          <p:spPr>
            <a:xfrm>
              <a:off x="236600" y="4379594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30479" y="0"/>
                  </a:moveTo>
                  <a:lnTo>
                    <a:pt x="18645" y="1881"/>
                  </a:lnTo>
                  <a:lnTo>
                    <a:pt x="8953" y="7048"/>
                  </a:lnTo>
                  <a:lnTo>
                    <a:pt x="2405" y="14787"/>
                  </a:lnTo>
                  <a:lnTo>
                    <a:pt x="0" y="24383"/>
                  </a:lnTo>
                  <a:lnTo>
                    <a:pt x="2405" y="33099"/>
                  </a:lnTo>
                  <a:lnTo>
                    <a:pt x="8953" y="40385"/>
                  </a:lnTo>
                  <a:lnTo>
                    <a:pt x="18645" y="45386"/>
                  </a:lnTo>
                  <a:lnTo>
                    <a:pt x="30479" y="47243"/>
                  </a:lnTo>
                  <a:lnTo>
                    <a:pt x="42076" y="45386"/>
                  </a:lnTo>
                  <a:lnTo>
                    <a:pt x="51244" y="40385"/>
                  </a:lnTo>
                  <a:lnTo>
                    <a:pt x="57269" y="33099"/>
                  </a:lnTo>
                  <a:lnTo>
                    <a:pt x="59435" y="24383"/>
                  </a:lnTo>
                  <a:lnTo>
                    <a:pt x="57269" y="14787"/>
                  </a:lnTo>
                  <a:lnTo>
                    <a:pt x="51244" y="7048"/>
                  </a:lnTo>
                  <a:lnTo>
                    <a:pt x="42076" y="1881"/>
                  </a:lnTo>
                  <a:lnTo>
                    <a:pt x="30479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4"/>
            <p:cNvSpPr/>
            <p:nvPr/>
          </p:nvSpPr>
          <p:spPr>
            <a:xfrm>
              <a:off x="2050160" y="3315842"/>
              <a:ext cx="58419" cy="45720"/>
            </a:xfrm>
            <a:custGeom>
              <a:avLst/>
              <a:gdLst/>
              <a:ahLst/>
              <a:cxnLst/>
              <a:rect l="l" t="t" r="r" b="b"/>
              <a:pathLst>
                <a:path w="58419" h="45720">
                  <a:moveTo>
                    <a:pt x="30480" y="0"/>
                  </a:moveTo>
                  <a:lnTo>
                    <a:pt x="18645" y="1833"/>
                  </a:lnTo>
                  <a:lnTo>
                    <a:pt x="8953" y="6667"/>
                  </a:lnTo>
                  <a:lnTo>
                    <a:pt x="2405" y="13501"/>
                  </a:lnTo>
                  <a:lnTo>
                    <a:pt x="0" y="21336"/>
                  </a:lnTo>
                  <a:lnTo>
                    <a:pt x="2405" y="30932"/>
                  </a:lnTo>
                  <a:lnTo>
                    <a:pt x="8953" y="38671"/>
                  </a:lnTo>
                  <a:lnTo>
                    <a:pt x="18645" y="43838"/>
                  </a:lnTo>
                  <a:lnTo>
                    <a:pt x="30480" y="45720"/>
                  </a:lnTo>
                  <a:lnTo>
                    <a:pt x="41838" y="43838"/>
                  </a:lnTo>
                  <a:lnTo>
                    <a:pt x="50482" y="38671"/>
                  </a:lnTo>
                  <a:lnTo>
                    <a:pt x="55983" y="30932"/>
                  </a:lnTo>
                  <a:lnTo>
                    <a:pt x="57912" y="21336"/>
                  </a:lnTo>
                  <a:lnTo>
                    <a:pt x="55983" y="13501"/>
                  </a:lnTo>
                  <a:lnTo>
                    <a:pt x="50482" y="6667"/>
                  </a:lnTo>
                  <a:lnTo>
                    <a:pt x="41838" y="1833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5"/>
            <p:cNvSpPr/>
            <p:nvPr/>
          </p:nvSpPr>
          <p:spPr>
            <a:xfrm>
              <a:off x="2050160" y="3315842"/>
              <a:ext cx="120650" cy="848994"/>
            </a:xfrm>
            <a:custGeom>
              <a:avLst/>
              <a:gdLst/>
              <a:ahLst/>
              <a:cxnLst/>
              <a:rect l="l" t="t" r="r" b="b"/>
              <a:pathLst>
                <a:path w="120650" h="848995">
                  <a:moveTo>
                    <a:pt x="30479" y="0"/>
                  </a:moveTo>
                  <a:lnTo>
                    <a:pt x="18645" y="1833"/>
                  </a:lnTo>
                  <a:lnTo>
                    <a:pt x="8953" y="6667"/>
                  </a:lnTo>
                  <a:lnTo>
                    <a:pt x="2405" y="13501"/>
                  </a:lnTo>
                  <a:lnTo>
                    <a:pt x="0" y="21335"/>
                  </a:lnTo>
                  <a:lnTo>
                    <a:pt x="2405" y="30932"/>
                  </a:lnTo>
                  <a:lnTo>
                    <a:pt x="8953" y="38671"/>
                  </a:lnTo>
                  <a:lnTo>
                    <a:pt x="18645" y="43838"/>
                  </a:lnTo>
                  <a:lnTo>
                    <a:pt x="30479" y="45719"/>
                  </a:lnTo>
                  <a:lnTo>
                    <a:pt x="41838" y="43838"/>
                  </a:lnTo>
                  <a:lnTo>
                    <a:pt x="50482" y="38671"/>
                  </a:lnTo>
                  <a:lnTo>
                    <a:pt x="55983" y="30932"/>
                  </a:lnTo>
                  <a:lnTo>
                    <a:pt x="57911" y="21335"/>
                  </a:lnTo>
                  <a:lnTo>
                    <a:pt x="55983" y="13501"/>
                  </a:lnTo>
                  <a:lnTo>
                    <a:pt x="50482" y="6667"/>
                  </a:lnTo>
                  <a:lnTo>
                    <a:pt x="41838" y="1833"/>
                  </a:lnTo>
                  <a:lnTo>
                    <a:pt x="30479" y="0"/>
                  </a:lnTo>
                  <a:close/>
                </a:path>
                <a:path w="120650" h="848995">
                  <a:moveTo>
                    <a:pt x="91439" y="801623"/>
                  </a:moveTo>
                  <a:lnTo>
                    <a:pt x="79843" y="803481"/>
                  </a:lnTo>
                  <a:lnTo>
                    <a:pt x="70675" y="808481"/>
                  </a:lnTo>
                  <a:lnTo>
                    <a:pt x="64650" y="815768"/>
                  </a:lnTo>
                  <a:lnTo>
                    <a:pt x="62483" y="824483"/>
                  </a:lnTo>
                  <a:lnTo>
                    <a:pt x="64650" y="834080"/>
                  </a:lnTo>
                  <a:lnTo>
                    <a:pt x="70675" y="841819"/>
                  </a:lnTo>
                  <a:lnTo>
                    <a:pt x="79843" y="846986"/>
                  </a:lnTo>
                  <a:lnTo>
                    <a:pt x="91439" y="848867"/>
                  </a:lnTo>
                  <a:lnTo>
                    <a:pt x="103036" y="846986"/>
                  </a:lnTo>
                  <a:lnTo>
                    <a:pt x="112204" y="841819"/>
                  </a:lnTo>
                  <a:lnTo>
                    <a:pt x="118229" y="834080"/>
                  </a:lnTo>
                  <a:lnTo>
                    <a:pt x="120395" y="824483"/>
                  </a:lnTo>
                  <a:lnTo>
                    <a:pt x="118229" y="815768"/>
                  </a:lnTo>
                  <a:lnTo>
                    <a:pt x="112204" y="808481"/>
                  </a:lnTo>
                  <a:lnTo>
                    <a:pt x="103036" y="803481"/>
                  </a:lnTo>
                  <a:lnTo>
                    <a:pt x="91439" y="801623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6"/>
            <p:cNvSpPr/>
            <p:nvPr/>
          </p:nvSpPr>
          <p:spPr>
            <a:xfrm>
              <a:off x="1140333" y="3168014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90" h="48894">
                  <a:moveTo>
                    <a:pt x="28956" y="0"/>
                  </a:moveTo>
                  <a:lnTo>
                    <a:pt x="18002" y="1904"/>
                  </a:lnTo>
                  <a:lnTo>
                    <a:pt x="8763" y="7238"/>
                  </a:lnTo>
                  <a:lnTo>
                    <a:pt x="2381" y="15430"/>
                  </a:lnTo>
                  <a:lnTo>
                    <a:pt x="0" y="25908"/>
                  </a:lnTo>
                  <a:lnTo>
                    <a:pt x="2381" y="34623"/>
                  </a:lnTo>
                  <a:lnTo>
                    <a:pt x="8762" y="41909"/>
                  </a:lnTo>
                  <a:lnTo>
                    <a:pt x="18002" y="46910"/>
                  </a:lnTo>
                  <a:lnTo>
                    <a:pt x="28956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6" y="25908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57"/>
            <p:cNvSpPr/>
            <p:nvPr/>
          </p:nvSpPr>
          <p:spPr>
            <a:xfrm>
              <a:off x="1140333" y="3168014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90" h="48894">
                  <a:moveTo>
                    <a:pt x="28955" y="0"/>
                  </a:moveTo>
                  <a:lnTo>
                    <a:pt x="18002" y="1904"/>
                  </a:lnTo>
                  <a:lnTo>
                    <a:pt x="8762" y="7238"/>
                  </a:lnTo>
                  <a:lnTo>
                    <a:pt x="2381" y="15430"/>
                  </a:lnTo>
                  <a:lnTo>
                    <a:pt x="0" y="25907"/>
                  </a:lnTo>
                  <a:lnTo>
                    <a:pt x="2381" y="34623"/>
                  </a:lnTo>
                  <a:lnTo>
                    <a:pt x="8762" y="41909"/>
                  </a:lnTo>
                  <a:lnTo>
                    <a:pt x="18002" y="46910"/>
                  </a:lnTo>
                  <a:lnTo>
                    <a:pt x="28955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5" y="25907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5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8"/>
            <p:cNvSpPr/>
            <p:nvPr/>
          </p:nvSpPr>
          <p:spPr>
            <a:xfrm>
              <a:off x="1606677" y="4213478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25908" y="0"/>
                  </a:moveTo>
                  <a:lnTo>
                    <a:pt x="16073" y="1881"/>
                  </a:lnTo>
                  <a:lnTo>
                    <a:pt x="7810" y="7048"/>
                  </a:lnTo>
                  <a:lnTo>
                    <a:pt x="2119" y="14787"/>
                  </a:lnTo>
                  <a:lnTo>
                    <a:pt x="0" y="24384"/>
                  </a:lnTo>
                  <a:lnTo>
                    <a:pt x="2119" y="33099"/>
                  </a:lnTo>
                  <a:lnTo>
                    <a:pt x="7810" y="40386"/>
                  </a:lnTo>
                  <a:lnTo>
                    <a:pt x="16073" y="45386"/>
                  </a:lnTo>
                  <a:lnTo>
                    <a:pt x="25908" y="47243"/>
                  </a:lnTo>
                  <a:lnTo>
                    <a:pt x="35742" y="45386"/>
                  </a:lnTo>
                  <a:lnTo>
                    <a:pt x="44005" y="40385"/>
                  </a:lnTo>
                  <a:lnTo>
                    <a:pt x="49696" y="33099"/>
                  </a:lnTo>
                  <a:lnTo>
                    <a:pt x="51816" y="24384"/>
                  </a:lnTo>
                  <a:lnTo>
                    <a:pt x="49696" y="14787"/>
                  </a:lnTo>
                  <a:lnTo>
                    <a:pt x="44005" y="7048"/>
                  </a:lnTo>
                  <a:lnTo>
                    <a:pt x="35742" y="1881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9"/>
            <p:cNvSpPr/>
            <p:nvPr/>
          </p:nvSpPr>
          <p:spPr>
            <a:xfrm>
              <a:off x="1606676" y="4213478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25907" y="0"/>
                  </a:moveTo>
                  <a:lnTo>
                    <a:pt x="16073" y="1881"/>
                  </a:lnTo>
                  <a:lnTo>
                    <a:pt x="7810" y="7048"/>
                  </a:lnTo>
                  <a:lnTo>
                    <a:pt x="2119" y="14787"/>
                  </a:lnTo>
                  <a:lnTo>
                    <a:pt x="0" y="24383"/>
                  </a:lnTo>
                  <a:lnTo>
                    <a:pt x="2119" y="33099"/>
                  </a:lnTo>
                  <a:lnTo>
                    <a:pt x="7810" y="40385"/>
                  </a:lnTo>
                  <a:lnTo>
                    <a:pt x="16073" y="45386"/>
                  </a:lnTo>
                  <a:lnTo>
                    <a:pt x="25907" y="47243"/>
                  </a:lnTo>
                  <a:lnTo>
                    <a:pt x="35742" y="45386"/>
                  </a:lnTo>
                  <a:lnTo>
                    <a:pt x="44005" y="40385"/>
                  </a:lnTo>
                  <a:lnTo>
                    <a:pt x="49696" y="33099"/>
                  </a:lnTo>
                  <a:lnTo>
                    <a:pt x="51815" y="24383"/>
                  </a:lnTo>
                  <a:lnTo>
                    <a:pt x="49696" y="14787"/>
                  </a:lnTo>
                  <a:lnTo>
                    <a:pt x="44005" y="7048"/>
                  </a:lnTo>
                  <a:lnTo>
                    <a:pt x="35742" y="1881"/>
                  </a:lnTo>
                  <a:lnTo>
                    <a:pt x="25907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60"/>
            <p:cNvSpPr/>
            <p:nvPr/>
          </p:nvSpPr>
          <p:spPr>
            <a:xfrm>
              <a:off x="781430" y="3612260"/>
              <a:ext cx="70103" cy="68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61"/>
            <p:cNvSpPr/>
            <p:nvPr/>
          </p:nvSpPr>
          <p:spPr>
            <a:xfrm>
              <a:off x="1608510" y="3720369"/>
              <a:ext cx="2127250" cy="1337945"/>
            </a:xfrm>
            <a:custGeom>
              <a:avLst/>
              <a:gdLst/>
              <a:ahLst/>
              <a:cxnLst/>
              <a:rect l="l" t="t" r="r" b="b"/>
              <a:pathLst>
                <a:path w="2127250" h="1337945">
                  <a:moveTo>
                    <a:pt x="1220414" y="866489"/>
                  </a:moveTo>
                  <a:lnTo>
                    <a:pt x="1208579" y="868370"/>
                  </a:lnTo>
                  <a:lnTo>
                    <a:pt x="1198887" y="873537"/>
                  </a:lnTo>
                  <a:lnTo>
                    <a:pt x="1192339" y="881276"/>
                  </a:lnTo>
                  <a:lnTo>
                    <a:pt x="1189934" y="890873"/>
                  </a:lnTo>
                  <a:lnTo>
                    <a:pt x="1192339" y="900469"/>
                  </a:lnTo>
                  <a:lnTo>
                    <a:pt x="1198887" y="908208"/>
                  </a:lnTo>
                  <a:lnTo>
                    <a:pt x="1208579" y="913376"/>
                  </a:lnTo>
                  <a:lnTo>
                    <a:pt x="1220414" y="915257"/>
                  </a:lnTo>
                  <a:lnTo>
                    <a:pt x="1231368" y="913376"/>
                  </a:lnTo>
                  <a:lnTo>
                    <a:pt x="1240607" y="908208"/>
                  </a:lnTo>
                  <a:lnTo>
                    <a:pt x="1246989" y="900469"/>
                  </a:lnTo>
                  <a:lnTo>
                    <a:pt x="1249370" y="890873"/>
                  </a:lnTo>
                  <a:lnTo>
                    <a:pt x="1246989" y="881276"/>
                  </a:lnTo>
                  <a:lnTo>
                    <a:pt x="1240607" y="873537"/>
                  </a:lnTo>
                  <a:lnTo>
                    <a:pt x="1231368" y="868370"/>
                  </a:lnTo>
                  <a:lnTo>
                    <a:pt x="1220414" y="866489"/>
                  </a:lnTo>
                  <a:close/>
                </a:path>
                <a:path w="2127250" h="1337945">
                  <a:moveTo>
                    <a:pt x="19502" y="1188053"/>
                  </a:moveTo>
                  <a:lnTo>
                    <a:pt x="9572" y="1193911"/>
                  </a:lnTo>
                  <a:lnTo>
                    <a:pt x="2928" y="1201769"/>
                  </a:lnTo>
                  <a:lnTo>
                    <a:pt x="0" y="1210770"/>
                  </a:lnTo>
                  <a:lnTo>
                    <a:pt x="1214" y="1220057"/>
                  </a:lnTo>
                  <a:lnTo>
                    <a:pt x="6215" y="1227105"/>
                  </a:lnTo>
                  <a:lnTo>
                    <a:pt x="13787" y="1231868"/>
                  </a:lnTo>
                  <a:lnTo>
                    <a:pt x="23074" y="1233773"/>
                  </a:lnTo>
                  <a:lnTo>
                    <a:pt x="33218" y="1232249"/>
                  </a:lnTo>
                  <a:lnTo>
                    <a:pt x="42267" y="1227510"/>
                  </a:lnTo>
                  <a:lnTo>
                    <a:pt x="48458" y="1220628"/>
                  </a:lnTo>
                  <a:lnTo>
                    <a:pt x="51220" y="1212318"/>
                  </a:lnTo>
                  <a:lnTo>
                    <a:pt x="49982" y="1203293"/>
                  </a:lnTo>
                  <a:lnTo>
                    <a:pt x="45648" y="1194482"/>
                  </a:lnTo>
                  <a:lnTo>
                    <a:pt x="38171" y="1188815"/>
                  </a:lnTo>
                  <a:lnTo>
                    <a:pt x="28979" y="1186576"/>
                  </a:lnTo>
                  <a:lnTo>
                    <a:pt x="19502" y="1188053"/>
                  </a:lnTo>
                  <a:close/>
                </a:path>
                <a:path w="2127250" h="1337945">
                  <a:moveTo>
                    <a:pt x="2090618" y="2381"/>
                  </a:moveTo>
                  <a:lnTo>
                    <a:pt x="2080450" y="7381"/>
                  </a:lnTo>
                  <a:lnTo>
                    <a:pt x="2073282" y="14954"/>
                  </a:lnTo>
                  <a:lnTo>
                    <a:pt x="2069830" y="24241"/>
                  </a:lnTo>
                  <a:lnTo>
                    <a:pt x="2070806" y="34385"/>
                  </a:lnTo>
                  <a:lnTo>
                    <a:pt x="2076068" y="42529"/>
                  </a:lnTo>
                  <a:lnTo>
                    <a:pt x="2084331" y="48101"/>
                  </a:lnTo>
                  <a:lnTo>
                    <a:pt x="2094595" y="50244"/>
                  </a:lnTo>
                  <a:lnTo>
                    <a:pt x="2105858" y="48101"/>
                  </a:lnTo>
                  <a:lnTo>
                    <a:pt x="2116026" y="42862"/>
                  </a:lnTo>
                  <a:lnTo>
                    <a:pt x="2123193" y="34766"/>
                  </a:lnTo>
                  <a:lnTo>
                    <a:pt x="2126646" y="24955"/>
                  </a:lnTo>
                  <a:lnTo>
                    <a:pt x="2125670" y="14573"/>
                  </a:lnTo>
                  <a:lnTo>
                    <a:pt x="2120193" y="6667"/>
                  </a:lnTo>
                  <a:lnTo>
                    <a:pt x="2111573" y="1619"/>
                  </a:lnTo>
                  <a:lnTo>
                    <a:pt x="2101238" y="0"/>
                  </a:lnTo>
                  <a:lnTo>
                    <a:pt x="2090618" y="2381"/>
                  </a:lnTo>
                  <a:close/>
                </a:path>
                <a:path w="2127250" h="1337945">
                  <a:moveTo>
                    <a:pt x="1397198" y="1288637"/>
                  </a:moveTo>
                  <a:lnTo>
                    <a:pt x="1387030" y="1293852"/>
                  </a:lnTo>
                  <a:lnTo>
                    <a:pt x="1379862" y="1301781"/>
                  </a:lnTo>
                  <a:lnTo>
                    <a:pt x="1376410" y="1311140"/>
                  </a:lnTo>
                  <a:lnTo>
                    <a:pt x="1377386" y="1320641"/>
                  </a:lnTo>
                  <a:lnTo>
                    <a:pt x="1382887" y="1329451"/>
                  </a:lnTo>
                  <a:lnTo>
                    <a:pt x="1391673" y="1335119"/>
                  </a:lnTo>
                  <a:lnTo>
                    <a:pt x="1402460" y="1337357"/>
                  </a:lnTo>
                  <a:lnTo>
                    <a:pt x="1413962" y="1335881"/>
                  </a:lnTo>
                  <a:lnTo>
                    <a:pt x="1423273" y="1329785"/>
                  </a:lnTo>
                  <a:lnTo>
                    <a:pt x="1430154" y="1321403"/>
                  </a:lnTo>
                  <a:lnTo>
                    <a:pt x="1433893" y="1311878"/>
                  </a:lnTo>
                  <a:lnTo>
                    <a:pt x="1433774" y="1302353"/>
                  </a:lnTo>
                  <a:lnTo>
                    <a:pt x="1428488" y="1293780"/>
                  </a:lnTo>
                  <a:lnTo>
                    <a:pt x="1420058" y="1288637"/>
                  </a:lnTo>
                  <a:lnTo>
                    <a:pt x="1409342" y="1286922"/>
                  </a:lnTo>
                  <a:lnTo>
                    <a:pt x="1397198" y="1288637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62"/>
            <p:cNvSpPr/>
            <p:nvPr/>
          </p:nvSpPr>
          <p:spPr>
            <a:xfrm>
              <a:off x="861988" y="3170443"/>
              <a:ext cx="57785" cy="50800"/>
            </a:xfrm>
            <a:custGeom>
              <a:avLst/>
              <a:gdLst/>
              <a:ahLst/>
              <a:cxnLst/>
              <a:rect l="l" t="t" r="r" b="b"/>
              <a:pathLst>
                <a:path w="57784" h="50800">
                  <a:moveTo>
                    <a:pt x="32289" y="0"/>
                  </a:moveTo>
                  <a:lnTo>
                    <a:pt x="20788" y="2143"/>
                  </a:lnTo>
                  <a:lnTo>
                    <a:pt x="10620" y="7358"/>
                  </a:lnTo>
                  <a:lnTo>
                    <a:pt x="3452" y="15287"/>
                  </a:lnTo>
                  <a:lnTo>
                    <a:pt x="0" y="24645"/>
                  </a:lnTo>
                  <a:lnTo>
                    <a:pt x="976" y="34147"/>
                  </a:lnTo>
                  <a:lnTo>
                    <a:pt x="6453" y="42933"/>
                  </a:lnTo>
                  <a:lnTo>
                    <a:pt x="15073" y="48434"/>
                  </a:lnTo>
                  <a:lnTo>
                    <a:pt x="25407" y="50220"/>
                  </a:lnTo>
                  <a:lnTo>
                    <a:pt x="36028" y="47863"/>
                  </a:lnTo>
                  <a:lnTo>
                    <a:pt x="46220" y="42648"/>
                  </a:lnTo>
                  <a:lnTo>
                    <a:pt x="53554" y="34718"/>
                  </a:lnTo>
                  <a:lnTo>
                    <a:pt x="57459" y="25360"/>
                  </a:lnTo>
                  <a:lnTo>
                    <a:pt x="57364" y="15859"/>
                  </a:lnTo>
                  <a:lnTo>
                    <a:pt x="51863" y="7715"/>
                  </a:lnTo>
                  <a:lnTo>
                    <a:pt x="43076" y="2143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3"/>
            <p:cNvSpPr/>
            <p:nvPr/>
          </p:nvSpPr>
          <p:spPr>
            <a:xfrm>
              <a:off x="861988" y="3170443"/>
              <a:ext cx="2740025" cy="1835785"/>
            </a:xfrm>
            <a:custGeom>
              <a:avLst/>
              <a:gdLst/>
              <a:ahLst/>
              <a:cxnLst/>
              <a:rect l="l" t="t" r="r" b="b"/>
              <a:pathLst>
                <a:path w="2740025" h="1835785">
                  <a:moveTo>
                    <a:pt x="20788" y="2143"/>
                  </a:moveTo>
                  <a:lnTo>
                    <a:pt x="10620" y="7358"/>
                  </a:lnTo>
                  <a:lnTo>
                    <a:pt x="3452" y="15287"/>
                  </a:lnTo>
                  <a:lnTo>
                    <a:pt x="0" y="24645"/>
                  </a:lnTo>
                  <a:lnTo>
                    <a:pt x="976" y="34147"/>
                  </a:lnTo>
                  <a:lnTo>
                    <a:pt x="6453" y="42933"/>
                  </a:lnTo>
                  <a:lnTo>
                    <a:pt x="15073" y="48434"/>
                  </a:lnTo>
                  <a:lnTo>
                    <a:pt x="25407" y="50220"/>
                  </a:lnTo>
                  <a:lnTo>
                    <a:pt x="36028" y="47863"/>
                  </a:lnTo>
                  <a:lnTo>
                    <a:pt x="46220" y="42648"/>
                  </a:lnTo>
                  <a:lnTo>
                    <a:pt x="53554" y="34718"/>
                  </a:lnTo>
                  <a:lnTo>
                    <a:pt x="57459" y="25360"/>
                  </a:lnTo>
                  <a:lnTo>
                    <a:pt x="57364" y="15859"/>
                  </a:lnTo>
                  <a:lnTo>
                    <a:pt x="51863" y="7715"/>
                  </a:lnTo>
                  <a:lnTo>
                    <a:pt x="43076" y="2143"/>
                  </a:lnTo>
                  <a:lnTo>
                    <a:pt x="32289" y="0"/>
                  </a:lnTo>
                  <a:lnTo>
                    <a:pt x="20788" y="2143"/>
                  </a:lnTo>
                  <a:close/>
                </a:path>
                <a:path w="2740025" h="1835785">
                  <a:moveTo>
                    <a:pt x="1572220" y="898255"/>
                  </a:moveTo>
                  <a:lnTo>
                    <a:pt x="1562933" y="903493"/>
                  </a:lnTo>
                  <a:lnTo>
                    <a:pt x="1556218" y="911590"/>
                  </a:lnTo>
                  <a:lnTo>
                    <a:pt x="1552932" y="921400"/>
                  </a:lnTo>
                  <a:lnTo>
                    <a:pt x="1553932" y="931783"/>
                  </a:lnTo>
                  <a:lnTo>
                    <a:pt x="1558980" y="940593"/>
                  </a:lnTo>
                  <a:lnTo>
                    <a:pt x="1566886" y="946261"/>
                  </a:lnTo>
                  <a:lnTo>
                    <a:pt x="1577078" y="948499"/>
                  </a:lnTo>
                  <a:lnTo>
                    <a:pt x="1588984" y="947023"/>
                  </a:lnTo>
                  <a:lnTo>
                    <a:pt x="1599152" y="940903"/>
                  </a:lnTo>
                  <a:lnTo>
                    <a:pt x="1606319" y="932354"/>
                  </a:lnTo>
                  <a:lnTo>
                    <a:pt x="1609772" y="922377"/>
                  </a:lnTo>
                  <a:lnTo>
                    <a:pt x="1608796" y="911971"/>
                  </a:lnTo>
                  <a:lnTo>
                    <a:pt x="1603295" y="904041"/>
                  </a:lnTo>
                  <a:lnTo>
                    <a:pt x="1594508" y="898826"/>
                  </a:lnTo>
                  <a:lnTo>
                    <a:pt x="1583721" y="896754"/>
                  </a:lnTo>
                  <a:lnTo>
                    <a:pt x="1572220" y="898255"/>
                  </a:lnTo>
                  <a:close/>
                </a:path>
                <a:path w="2740025" h="1835785">
                  <a:moveTo>
                    <a:pt x="2704552" y="1789795"/>
                  </a:moveTo>
                  <a:lnTo>
                    <a:pt x="2693503" y="1795010"/>
                  </a:lnTo>
                  <a:lnTo>
                    <a:pt x="2685883" y="1802939"/>
                  </a:lnTo>
                  <a:lnTo>
                    <a:pt x="2682263" y="1812297"/>
                  </a:lnTo>
                  <a:lnTo>
                    <a:pt x="2683216" y="1821799"/>
                  </a:lnTo>
                  <a:lnTo>
                    <a:pt x="2688478" y="1829490"/>
                  </a:lnTo>
                  <a:lnTo>
                    <a:pt x="2696741" y="1834181"/>
                  </a:lnTo>
                  <a:lnTo>
                    <a:pt x="2707004" y="1835729"/>
                  </a:lnTo>
                  <a:lnTo>
                    <a:pt x="2718268" y="1833991"/>
                  </a:lnTo>
                  <a:lnTo>
                    <a:pt x="2728460" y="1828776"/>
                  </a:lnTo>
                  <a:lnTo>
                    <a:pt x="2735794" y="1820846"/>
                  </a:lnTo>
                  <a:lnTo>
                    <a:pt x="2739699" y="1811488"/>
                  </a:lnTo>
                  <a:lnTo>
                    <a:pt x="2739604" y="1801987"/>
                  </a:lnTo>
                  <a:lnTo>
                    <a:pt x="2734127" y="1794081"/>
                  </a:lnTo>
                  <a:lnTo>
                    <a:pt x="2725507" y="1789033"/>
                  </a:lnTo>
                  <a:lnTo>
                    <a:pt x="2715172" y="1787413"/>
                  </a:lnTo>
                  <a:lnTo>
                    <a:pt x="2704552" y="178979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4"/>
            <p:cNvSpPr/>
            <p:nvPr/>
          </p:nvSpPr>
          <p:spPr>
            <a:xfrm>
              <a:off x="852868" y="412203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33527" y="0"/>
                  </a:moveTo>
                  <a:lnTo>
                    <a:pt x="22288" y="1524"/>
                  </a:lnTo>
                  <a:lnTo>
                    <a:pt x="11239" y="7143"/>
                  </a:lnTo>
                  <a:lnTo>
                    <a:pt x="3619" y="14477"/>
                  </a:lnTo>
                  <a:lnTo>
                    <a:pt x="0" y="22955"/>
                  </a:lnTo>
                  <a:lnTo>
                    <a:pt x="952" y="32003"/>
                  </a:lnTo>
                  <a:lnTo>
                    <a:pt x="6238" y="40576"/>
                  </a:lnTo>
                  <a:lnTo>
                    <a:pt x="14668" y="45719"/>
                  </a:lnTo>
                  <a:lnTo>
                    <a:pt x="25384" y="47434"/>
                  </a:lnTo>
                  <a:lnTo>
                    <a:pt x="37528" y="45719"/>
                  </a:lnTo>
                  <a:lnTo>
                    <a:pt x="46815" y="39862"/>
                  </a:lnTo>
                  <a:lnTo>
                    <a:pt x="53530" y="32003"/>
                  </a:lnTo>
                  <a:lnTo>
                    <a:pt x="56816" y="23002"/>
                  </a:lnTo>
                  <a:lnTo>
                    <a:pt x="55816" y="13715"/>
                  </a:lnTo>
                  <a:lnTo>
                    <a:pt x="51434" y="6667"/>
                  </a:lnTo>
                  <a:lnTo>
                    <a:pt x="43624" y="1905"/>
                  </a:lnTo>
                  <a:lnTo>
                    <a:pt x="33527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5"/>
            <p:cNvSpPr/>
            <p:nvPr/>
          </p:nvSpPr>
          <p:spPr>
            <a:xfrm>
              <a:off x="852868" y="412203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2288" y="1523"/>
                  </a:moveTo>
                  <a:lnTo>
                    <a:pt x="11239" y="7143"/>
                  </a:lnTo>
                  <a:lnTo>
                    <a:pt x="3619" y="14477"/>
                  </a:lnTo>
                  <a:lnTo>
                    <a:pt x="0" y="22955"/>
                  </a:lnTo>
                  <a:lnTo>
                    <a:pt x="952" y="32003"/>
                  </a:lnTo>
                  <a:lnTo>
                    <a:pt x="6238" y="40576"/>
                  </a:lnTo>
                  <a:lnTo>
                    <a:pt x="14668" y="45719"/>
                  </a:lnTo>
                  <a:lnTo>
                    <a:pt x="25384" y="47434"/>
                  </a:lnTo>
                  <a:lnTo>
                    <a:pt x="37528" y="45719"/>
                  </a:lnTo>
                  <a:lnTo>
                    <a:pt x="46815" y="39862"/>
                  </a:lnTo>
                  <a:lnTo>
                    <a:pt x="53530" y="32003"/>
                  </a:lnTo>
                  <a:lnTo>
                    <a:pt x="56816" y="23002"/>
                  </a:lnTo>
                  <a:lnTo>
                    <a:pt x="55816" y="13715"/>
                  </a:lnTo>
                  <a:lnTo>
                    <a:pt x="51434" y="6667"/>
                  </a:lnTo>
                  <a:lnTo>
                    <a:pt x="43624" y="1904"/>
                  </a:lnTo>
                  <a:lnTo>
                    <a:pt x="33527" y="0"/>
                  </a:lnTo>
                  <a:lnTo>
                    <a:pt x="22288" y="1523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66"/>
            <p:cNvSpPr/>
            <p:nvPr/>
          </p:nvSpPr>
          <p:spPr>
            <a:xfrm>
              <a:off x="1585341" y="3555111"/>
              <a:ext cx="52069" cy="46355"/>
            </a:xfrm>
            <a:custGeom>
              <a:avLst/>
              <a:gdLst/>
              <a:ahLst/>
              <a:cxnLst/>
              <a:rect l="l" t="t" r="r" b="b"/>
              <a:pathLst>
                <a:path w="52069" h="46354">
                  <a:moveTo>
                    <a:pt x="28955" y="0"/>
                  </a:moveTo>
                  <a:lnTo>
                    <a:pt x="18859" y="738"/>
                  </a:lnTo>
                  <a:lnTo>
                    <a:pt x="9906" y="4762"/>
                  </a:lnTo>
                  <a:lnTo>
                    <a:pt x="3238" y="11358"/>
                  </a:lnTo>
                  <a:lnTo>
                    <a:pt x="0" y="19812"/>
                  </a:lnTo>
                  <a:lnTo>
                    <a:pt x="142" y="29432"/>
                  </a:lnTo>
                  <a:lnTo>
                    <a:pt x="4571" y="37337"/>
                  </a:lnTo>
                  <a:lnTo>
                    <a:pt x="12430" y="42957"/>
                  </a:lnTo>
                  <a:lnTo>
                    <a:pt x="22859" y="45719"/>
                  </a:lnTo>
                  <a:lnTo>
                    <a:pt x="33385" y="46077"/>
                  </a:lnTo>
                  <a:lnTo>
                    <a:pt x="41909" y="42862"/>
                  </a:lnTo>
                  <a:lnTo>
                    <a:pt x="48148" y="36504"/>
                  </a:lnTo>
                  <a:lnTo>
                    <a:pt x="51815" y="27431"/>
                  </a:lnTo>
                  <a:lnTo>
                    <a:pt x="51030" y="18430"/>
                  </a:lnTo>
                  <a:lnTo>
                    <a:pt x="46672" y="10286"/>
                  </a:lnTo>
                  <a:lnTo>
                    <a:pt x="39171" y="3857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67"/>
            <p:cNvSpPr/>
            <p:nvPr/>
          </p:nvSpPr>
          <p:spPr>
            <a:xfrm>
              <a:off x="1585340" y="3555110"/>
              <a:ext cx="52069" cy="46355"/>
            </a:xfrm>
            <a:custGeom>
              <a:avLst/>
              <a:gdLst/>
              <a:ahLst/>
              <a:cxnLst/>
              <a:rect l="l" t="t" r="r" b="b"/>
              <a:pathLst>
                <a:path w="52069" h="46354">
                  <a:moveTo>
                    <a:pt x="51815" y="27431"/>
                  </a:moveTo>
                  <a:lnTo>
                    <a:pt x="51030" y="18430"/>
                  </a:lnTo>
                  <a:lnTo>
                    <a:pt x="46672" y="10286"/>
                  </a:lnTo>
                  <a:lnTo>
                    <a:pt x="39171" y="3857"/>
                  </a:lnTo>
                  <a:lnTo>
                    <a:pt x="28955" y="0"/>
                  </a:lnTo>
                  <a:lnTo>
                    <a:pt x="18859" y="738"/>
                  </a:lnTo>
                  <a:lnTo>
                    <a:pt x="9905" y="4762"/>
                  </a:lnTo>
                  <a:lnTo>
                    <a:pt x="3238" y="11358"/>
                  </a:lnTo>
                  <a:lnTo>
                    <a:pt x="0" y="19811"/>
                  </a:lnTo>
                  <a:lnTo>
                    <a:pt x="142" y="29432"/>
                  </a:lnTo>
                  <a:lnTo>
                    <a:pt x="4571" y="37337"/>
                  </a:lnTo>
                  <a:lnTo>
                    <a:pt x="12430" y="42957"/>
                  </a:lnTo>
                  <a:lnTo>
                    <a:pt x="22859" y="45719"/>
                  </a:lnTo>
                  <a:lnTo>
                    <a:pt x="33385" y="46077"/>
                  </a:lnTo>
                  <a:lnTo>
                    <a:pt x="41909" y="42862"/>
                  </a:lnTo>
                  <a:lnTo>
                    <a:pt x="48148" y="36504"/>
                  </a:lnTo>
                  <a:lnTo>
                    <a:pt x="51815" y="2743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68"/>
            <p:cNvSpPr/>
            <p:nvPr/>
          </p:nvSpPr>
          <p:spPr>
            <a:xfrm>
              <a:off x="1843658" y="5686424"/>
              <a:ext cx="68579" cy="655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9"/>
            <p:cNvSpPr/>
            <p:nvPr/>
          </p:nvSpPr>
          <p:spPr>
            <a:xfrm>
              <a:off x="846201" y="4577595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33528" y="119"/>
                  </a:moveTo>
                  <a:lnTo>
                    <a:pt x="21431" y="0"/>
                  </a:lnTo>
                  <a:lnTo>
                    <a:pt x="11049" y="3738"/>
                  </a:lnTo>
                  <a:lnTo>
                    <a:pt x="3524" y="10620"/>
                  </a:lnTo>
                  <a:lnTo>
                    <a:pt x="0" y="19931"/>
                  </a:lnTo>
                  <a:lnTo>
                    <a:pt x="1047" y="28051"/>
                  </a:lnTo>
                  <a:lnTo>
                    <a:pt x="6096" y="35742"/>
                  </a:lnTo>
                  <a:lnTo>
                    <a:pt x="14573" y="42005"/>
                  </a:lnTo>
                  <a:lnTo>
                    <a:pt x="25908" y="45839"/>
                  </a:lnTo>
                  <a:lnTo>
                    <a:pt x="37766" y="45338"/>
                  </a:lnTo>
                  <a:lnTo>
                    <a:pt x="47625" y="41838"/>
                  </a:lnTo>
                  <a:lnTo>
                    <a:pt x="54625" y="35766"/>
                  </a:lnTo>
                  <a:lnTo>
                    <a:pt x="57912" y="27551"/>
                  </a:lnTo>
                  <a:lnTo>
                    <a:pt x="56888" y="18335"/>
                  </a:lnTo>
                  <a:lnTo>
                    <a:pt x="52006" y="9834"/>
                  </a:lnTo>
                  <a:lnTo>
                    <a:pt x="43981" y="3333"/>
                  </a:lnTo>
                  <a:lnTo>
                    <a:pt x="33528" y="1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70"/>
            <p:cNvSpPr/>
            <p:nvPr/>
          </p:nvSpPr>
          <p:spPr>
            <a:xfrm>
              <a:off x="846200" y="4577595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57911" y="27551"/>
                  </a:moveTo>
                  <a:lnTo>
                    <a:pt x="21431" y="0"/>
                  </a:lnTo>
                  <a:lnTo>
                    <a:pt x="11048" y="3738"/>
                  </a:lnTo>
                  <a:lnTo>
                    <a:pt x="3524" y="10620"/>
                  </a:lnTo>
                  <a:lnTo>
                    <a:pt x="0" y="19931"/>
                  </a:lnTo>
                  <a:lnTo>
                    <a:pt x="1047" y="28051"/>
                  </a:lnTo>
                  <a:lnTo>
                    <a:pt x="6095" y="35742"/>
                  </a:lnTo>
                  <a:lnTo>
                    <a:pt x="14573" y="42005"/>
                  </a:lnTo>
                  <a:lnTo>
                    <a:pt x="25907" y="45839"/>
                  </a:lnTo>
                  <a:lnTo>
                    <a:pt x="37766" y="45338"/>
                  </a:lnTo>
                  <a:lnTo>
                    <a:pt x="47624" y="41838"/>
                  </a:lnTo>
                  <a:lnTo>
                    <a:pt x="54625" y="35766"/>
                  </a:lnTo>
                  <a:lnTo>
                    <a:pt x="57911" y="2755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71"/>
            <p:cNvSpPr/>
            <p:nvPr/>
          </p:nvSpPr>
          <p:spPr>
            <a:xfrm>
              <a:off x="2050160" y="2907410"/>
              <a:ext cx="52069" cy="45720"/>
            </a:xfrm>
            <a:custGeom>
              <a:avLst/>
              <a:gdLst/>
              <a:ahLst/>
              <a:cxnLst/>
              <a:rect l="l" t="t" r="r" b="b"/>
              <a:pathLst>
                <a:path w="52069" h="45719">
                  <a:moveTo>
                    <a:pt x="30480" y="0"/>
                  </a:moveTo>
                  <a:lnTo>
                    <a:pt x="19502" y="523"/>
                  </a:lnTo>
                  <a:lnTo>
                    <a:pt x="10096" y="4190"/>
                  </a:lnTo>
                  <a:lnTo>
                    <a:pt x="3262" y="10715"/>
                  </a:lnTo>
                  <a:lnTo>
                    <a:pt x="0" y="19812"/>
                  </a:lnTo>
                  <a:lnTo>
                    <a:pt x="1000" y="28789"/>
                  </a:lnTo>
                  <a:lnTo>
                    <a:pt x="5714" y="36766"/>
                  </a:lnTo>
                  <a:lnTo>
                    <a:pt x="13287" y="42743"/>
                  </a:lnTo>
                  <a:lnTo>
                    <a:pt x="22859" y="45719"/>
                  </a:lnTo>
                  <a:lnTo>
                    <a:pt x="33599" y="45196"/>
                  </a:lnTo>
                  <a:lnTo>
                    <a:pt x="42481" y="41528"/>
                  </a:lnTo>
                  <a:lnTo>
                    <a:pt x="48791" y="35004"/>
                  </a:lnTo>
                  <a:lnTo>
                    <a:pt x="51815" y="25907"/>
                  </a:lnTo>
                  <a:lnTo>
                    <a:pt x="51268" y="17573"/>
                  </a:lnTo>
                  <a:lnTo>
                    <a:pt x="47434" y="9525"/>
                  </a:lnTo>
                  <a:lnTo>
                    <a:pt x="40457" y="319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2"/>
            <p:cNvSpPr/>
            <p:nvPr/>
          </p:nvSpPr>
          <p:spPr>
            <a:xfrm>
              <a:off x="2050160" y="2907410"/>
              <a:ext cx="52069" cy="45720"/>
            </a:xfrm>
            <a:custGeom>
              <a:avLst/>
              <a:gdLst/>
              <a:ahLst/>
              <a:cxnLst/>
              <a:rect l="l" t="t" r="r" b="b"/>
              <a:pathLst>
                <a:path w="52069" h="45719">
                  <a:moveTo>
                    <a:pt x="51815" y="25907"/>
                  </a:moveTo>
                  <a:lnTo>
                    <a:pt x="51268" y="17573"/>
                  </a:lnTo>
                  <a:lnTo>
                    <a:pt x="47434" y="9524"/>
                  </a:lnTo>
                  <a:lnTo>
                    <a:pt x="40457" y="3190"/>
                  </a:lnTo>
                  <a:lnTo>
                    <a:pt x="30479" y="0"/>
                  </a:lnTo>
                  <a:lnTo>
                    <a:pt x="19502" y="523"/>
                  </a:lnTo>
                  <a:lnTo>
                    <a:pt x="10096" y="4190"/>
                  </a:lnTo>
                  <a:lnTo>
                    <a:pt x="3262" y="10715"/>
                  </a:lnTo>
                  <a:lnTo>
                    <a:pt x="0" y="19811"/>
                  </a:lnTo>
                  <a:lnTo>
                    <a:pt x="1000" y="28789"/>
                  </a:lnTo>
                  <a:lnTo>
                    <a:pt x="5714" y="36766"/>
                  </a:lnTo>
                  <a:lnTo>
                    <a:pt x="13287" y="42743"/>
                  </a:lnTo>
                  <a:lnTo>
                    <a:pt x="22859" y="45719"/>
                  </a:lnTo>
                  <a:lnTo>
                    <a:pt x="33599" y="45196"/>
                  </a:lnTo>
                  <a:lnTo>
                    <a:pt x="42481" y="41528"/>
                  </a:lnTo>
                  <a:lnTo>
                    <a:pt x="48791" y="35004"/>
                  </a:lnTo>
                  <a:lnTo>
                    <a:pt x="51815" y="25907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3"/>
            <p:cNvSpPr/>
            <p:nvPr/>
          </p:nvSpPr>
          <p:spPr>
            <a:xfrm>
              <a:off x="2986658" y="4610480"/>
              <a:ext cx="70103" cy="685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74"/>
            <p:cNvSpPr/>
            <p:nvPr/>
          </p:nvSpPr>
          <p:spPr>
            <a:xfrm>
              <a:off x="2077592" y="3858220"/>
              <a:ext cx="1274445" cy="744220"/>
            </a:xfrm>
            <a:custGeom>
              <a:avLst/>
              <a:gdLst/>
              <a:ahLst/>
              <a:cxnLst/>
              <a:rect l="l" t="t" r="r" b="b"/>
              <a:pathLst>
                <a:path w="1274445" h="744220">
                  <a:moveTo>
                    <a:pt x="51815" y="724066"/>
                  </a:moveTo>
                  <a:lnTo>
                    <a:pt x="50815" y="715065"/>
                  </a:lnTo>
                  <a:lnTo>
                    <a:pt x="46100" y="706921"/>
                  </a:lnTo>
                  <a:lnTo>
                    <a:pt x="38528" y="700492"/>
                  </a:lnTo>
                  <a:lnTo>
                    <a:pt x="28955" y="696634"/>
                  </a:lnTo>
                  <a:lnTo>
                    <a:pt x="18859" y="697372"/>
                  </a:lnTo>
                  <a:lnTo>
                    <a:pt x="9905" y="701397"/>
                  </a:lnTo>
                  <a:lnTo>
                    <a:pt x="3238" y="707993"/>
                  </a:lnTo>
                  <a:lnTo>
                    <a:pt x="0" y="716446"/>
                  </a:lnTo>
                  <a:lnTo>
                    <a:pt x="761" y="726305"/>
                  </a:lnTo>
                  <a:lnTo>
                    <a:pt x="4952" y="734734"/>
                  </a:lnTo>
                  <a:lnTo>
                    <a:pt x="12001" y="740878"/>
                  </a:lnTo>
                  <a:lnTo>
                    <a:pt x="21335" y="743878"/>
                  </a:lnTo>
                  <a:lnTo>
                    <a:pt x="32313" y="743997"/>
                  </a:lnTo>
                  <a:lnTo>
                    <a:pt x="41719" y="740259"/>
                  </a:lnTo>
                  <a:lnTo>
                    <a:pt x="48553" y="733377"/>
                  </a:lnTo>
                  <a:lnTo>
                    <a:pt x="51815" y="724066"/>
                  </a:lnTo>
                  <a:close/>
                </a:path>
                <a:path w="1274445" h="744220">
                  <a:moveTo>
                    <a:pt x="1274063" y="26074"/>
                  </a:moveTo>
                  <a:lnTo>
                    <a:pt x="1239821" y="0"/>
                  </a:lnTo>
                  <a:lnTo>
                    <a:pt x="1231391" y="3405"/>
                  </a:lnTo>
                  <a:lnTo>
                    <a:pt x="1225248" y="9382"/>
                  </a:lnTo>
                  <a:lnTo>
                    <a:pt x="1222247" y="16930"/>
                  </a:lnTo>
                  <a:lnTo>
                    <a:pt x="1222152" y="26789"/>
                  </a:lnTo>
                  <a:lnTo>
                    <a:pt x="1226057" y="35218"/>
                  </a:lnTo>
                  <a:lnTo>
                    <a:pt x="1233392" y="41362"/>
                  </a:lnTo>
                  <a:lnTo>
                    <a:pt x="1243583" y="44362"/>
                  </a:lnTo>
                  <a:lnTo>
                    <a:pt x="1254347" y="44505"/>
                  </a:lnTo>
                  <a:lnTo>
                    <a:pt x="1263395" y="40933"/>
                  </a:lnTo>
                  <a:lnTo>
                    <a:pt x="1270158" y="34504"/>
                  </a:lnTo>
                  <a:lnTo>
                    <a:pt x="1274063" y="26074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75"/>
            <p:cNvSpPr/>
            <p:nvPr/>
          </p:nvSpPr>
          <p:spPr>
            <a:xfrm>
              <a:off x="820293" y="2863095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19" h="47625">
                  <a:moveTo>
                    <a:pt x="32003" y="119"/>
                  </a:moveTo>
                  <a:lnTo>
                    <a:pt x="20145" y="0"/>
                  </a:lnTo>
                  <a:lnTo>
                    <a:pt x="10286" y="3738"/>
                  </a:lnTo>
                  <a:lnTo>
                    <a:pt x="3286" y="10620"/>
                  </a:lnTo>
                  <a:lnTo>
                    <a:pt x="0" y="19931"/>
                  </a:lnTo>
                  <a:lnTo>
                    <a:pt x="1023" y="28932"/>
                  </a:lnTo>
                  <a:lnTo>
                    <a:pt x="5905" y="37076"/>
                  </a:lnTo>
                  <a:lnTo>
                    <a:pt x="13930" y="43505"/>
                  </a:lnTo>
                  <a:lnTo>
                    <a:pt x="24384" y="47363"/>
                  </a:lnTo>
                  <a:lnTo>
                    <a:pt x="36480" y="46839"/>
                  </a:lnTo>
                  <a:lnTo>
                    <a:pt x="46862" y="43172"/>
                  </a:lnTo>
                  <a:lnTo>
                    <a:pt x="54387" y="36647"/>
                  </a:lnTo>
                  <a:lnTo>
                    <a:pt x="57912" y="27551"/>
                  </a:lnTo>
                  <a:lnTo>
                    <a:pt x="56864" y="18335"/>
                  </a:lnTo>
                  <a:lnTo>
                    <a:pt x="51815" y="9834"/>
                  </a:lnTo>
                  <a:lnTo>
                    <a:pt x="43338" y="3333"/>
                  </a:lnTo>
                  <a:lnTo>
                    <a:pt x="32003" y="1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6"/>
            <p:cNvSpPr/>
            <p:nvPr/>
          </p:nvSpPr>
          <p:spPr>
            <a:xfrm>
              <a:off x="820292" y="2863095"/>
              <a:ext cx="2179320" cy="2368550"/>
            </a:xfrm>
            <a:custGeom>
              <a:avLst/>
              <a:gdLst/>
              <a:ahLst/>
              <a:cxnLst/>
              <a:rect l="l" t="t" r="r" b="b"/>
              <a:pathLst>
                <a:path w="2179320" h="2368550">
                  <a:moveTo>
                    <a:pt x="57911" y="27551"/>
                  </a:moveTo>
                  <a:lnTo>
                    <a:pt x="20145" y="0"/>
                  </a:lnTo>
                  <a:lnTo>
                    <a:pt x="10286" y="3738"/>
                  </a:lnTo>
                  <a:lnTo>
                    <a:pt x="3286" y="10620"/>
                  </a:lnTo>
                  <a:lnTo>
                    <a:pt x="0" y="19931"/>
                  </a:lnTo>
                  <a:lnTo>
                    <a:pt x="1023" y="28932"/>
                  </a:lnTo>
                  <a:lnTo>
                    <a:pt x="5905" y="37076"/>
                  </a:lnTo>
                  <a:lnTo>
                    <a:pt x="13930" y="43505"/>
                  </a:lnTo>
                  <a:lnTo>
                    <a:pt x="24383" y="47363"/>
                  </a:lnTo>
                  <a:lnTo>
                    <a:pt x="36480" y="46839"/>
                  </a:lnTo>
                  <a:lnTo>
                    <a:pt x="46862" y="43172"/>
                  </a:lnTo>
                  <a:lnTo>
                    <a:pt x="54387" y="36647"/>
                  </a:lnTo>
                  <a:lnTo>
                    <a:pt x="57911" y="27551"/>
                  </a:lnTo>
                  <a:close/>
                </a:path>
                <a:path w="2179320" h="2368550">
                  <a:moveTo>
                    <a:pt x="2179319" y="931283"/>
                  </a:moveTo>
                  <a:lnTo>
                    <a:pt x="2178534" y="922281"/>
                  </a:lnTo>
                  <a:lnTo>
                    <a:pt x="2174176" y="914138"/>
                  </a:lnTo>
                  <a:lnTo>
                    <a:pt x="2166675" y="907708"/>
                  </a:lnTo>
                  <a:lnTo>
                    <a:pt x="2156459" y="903851"/>
                  </a:lnTo>
                  <a:lnTo>
                    <a:pt x="2146363" y="904589"/>
                  </a:lnTo>
                  <a:lnTo>
                    <a:pt x="2137409" y="908613"/>
                  </a:lnTo>
                  <a:lnTo>
                    <a:pt x="2130742" y="915209"/>
                  </a:lnTo>
                  <a:lnTo>
                    <a:pt x="2127503" y="923663"/>
                  </a:lnTo>
                  <a:lnTo>
                    <a:pt x="2128480" y="933283"/>
                  </a:lnTo>
                  <a:lnTo>
                    <a:pt x="2133028" y="941189"/>
                  </a:lnTo>
                  <a:lnTo>
                    <a:pt x="2140148" y="946808"/>
                  </a:lnTo>
                  <a:lnTo>
                    <a:pt x="2148839" y="949571"/>
                  </a:lnTo>
                  <a:lnTo>
                    <a:pt x="2159817" y="949070"/>
                  </a:lnTo>
                  <a:lnTo>
                    <a:pt x="2169223" y="945570"/>
                  </a:lnTo>
                  <a:lnTo>
                    <a:pt x="2176057" y="939498"/>
                  </a:lnTo>
                  <a:lnTo>
                    <a:pt x="2179319" y="931283"/>
                  </a:lnTo>
                  <a:close/>
                </a:path>
                <a:path w="2179320" h="2368550">
                  <a:moveTo>
                    <a:pt x="2045207" y="2345555"/>
                  </a:moveTo>
                  <a:lnTo>
                    <a:pt x="2044207" y="2333458"/>
                  </a:lnTo>
                  <a:lnTo>
                    <a:pt x="2039492" y="2323076"/>
                  </a:lnTo>
                  <a:lnTo>
                    <a:pt x="2031920" y="2315551"/>
                  </a:lnTo>
                  <a:lnTo>
                    <a:pt x="2022347" y="2312027"/>
                  </a:lnTo>
                  <a:lnTo>
                    <a:pt x="2012251" y="2313050"/>
                  </a:lnTo>
                  <a:lnTo>
                    <a:pt x="2003297" y="2317932"/>
                  </a:lnTo>
                  <a:lnTo>
                    <a:pt x="1996630" y="2325957"/>
                  </a:lnTo>
                  <a:lnTo>
                    <a:pt x="1993391" y="2336411"/>
                  </a:lnTo>
                  <a:lnTo>
                    <a:pt x="1993487" y="2347626"/>
                  </a:lnTo>
                  <a:lnTo>
                    <a:pt x="1997582" y="2357556"/>
                  </a:lnTo>
                  <a:lnTo>
                    <a:pt x="2004536" y="2364914"/>
                  </a:lnTo>
                  <a:lnTo>
                    <a:pt x="2013203" y="2368415"/>
                  </a:lnTo>
                  <a:lnTo>
                    <a:pt x="2024205" y="2368057"/>
                  </a:lnTo>
                  <a:lnTo>
                    <a:pt x="2033777" y="2363271"/>
                  </a:lnTo>
                  <a:lnTo>
                    <a:pt x="2041064" y="2355341"/>
                  </a:lnTo>
                  <a:lnTo>
                    <a:pt x="2045207" y="234555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77"/>
            <p:cNvSpPr/>
            <p:nvPr/>
          </p:nvSpPr>
          <p:spPr>
            <a:xfrm>
              <a:off x="1221795" y="4014596"/>
              <a:ext cx="68651" cy="6705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78"/>
            <p:cNvSpPr/>
            <p:nvPr/>
          </p:nvSpPr>
          <p:spPr>
            <a:xfrm>
              <a:off x="2053208" y="5331928"/>
              <a:ext cx="350520" cy="418465"/>
            </a:xfrm>
            <a:custGeom>
              <a:avLst/>
              <a:gdLst/>
              <a:ahLst/>
              <a:cxnLst/>
              <a:rect l="l" t="t" r="r" b="b"/>
              <a:pathLst>
                <a:path w="350519" h="418464">
                  <a:moveTo>
                    <a:pt x="350519" y="390310"/>
                  </a:moveTo>
                  <a:lnTo>
                    <a:pt x="347043" y="381881"/>
                  </a:lnTo>
                  <a:lnTo>
                    <a:pt x="339851" y="375451"/>
                  </a:lnTo>
                  <a:lnTo>
                    <a:pt x="330374" y="371879"/>
                  </a:lnTo>
                  <a:lnTo>
                    <a:pt x="320039" y="372022"/>
                  </a:lnTo>
                  <a:lnTo>
                    <a:pt x="310705" y="375904"/>
                  </a:lnTo>
                  <a:lnTo>
                    <a:pt x="303656" y="382500"/>
                  </a:lnTo>
                  <a:lnTo>
                    <a:pt x="299465" y="391096"/>
                  </a:lnTo>
                  <a:lnTo>
                    <a:pt x="298703" y="400978"/>
                  </a:lnTo>
                  <a:lnTo>
                    <a:pt x="302585" y="409170"/>
                  </a:lnTo>
                  <a:lnTo>
                    <a:pt x="309181" y="415075"/>
                  </a:lnTo>
                  <a:lnTo>
                    <a:pt x="317777" y="418123"/>
                  </a:lnTo>
                  <a:lnTo>
                    <a:pt x="327659" y="417742"/>
                  </a:lnTo>
                  <a:lnTo>
                    <a:pt x="338089" y="414099"/>
                  </a:lnTo>
                  <a:lnTo>
                    <a:pt x="345947" y="408027"/>
                  </a:lnTo>
                  <a:lnTo>
                    <a:pt x="350377" y="399954"/>
                  </a:lnTo>
                  <a:lnTo>
                    <a:pt x="350519" y="390310"/>
                  </a:lnTo>
                  <a:close/>
                </a:path>
                <a:path w="350519" h="418464">
                  <a:moveTo>
                    <a:pt x="51815" y="16930"/>
                  </a:moveTo>
                  <a:lnTo>
                    <a:pt x="48577" y="9382"/>
                  </a:lnTo>
                  <a:lnTo>
                    <a:pt x="41909" y="3405"/>
                  </a:lnTo>
                  <a:lnTo>
                    <a:pt x="32956" y="0"/>
                  </a:lnTo>
                  <a:lnTo>
                    <a:pt x="22859" y="166"/>
                  </a:lnTo>
                  <a:lnTo>
                    <a:pt x="12644" y="3809"/>
                  </a:lnTo>
                  <a:lnTo>
                    <a:pt x="5143" y="9882"/>
                  </a:lnTo>
                  <a:lnTo>
                    <a:pt x="785" y="17954"/>
                  </a:lnTo>
                  <a:lnTo>
                    <a:pt x="0" y="27598"/>
                  </a:lnTo>
                  <a:lnTo>
                    <a:pt x="4119" y="36028"/>
                  </a:lnTo>
                  <a:lnTo>
                    <a:pt x="11239" y="42457"/>
                  </a:lnTo>
                  <a:lnTo>
                    <a:pt x="20359" y="46029"/>
                  </a:lnTo>
                  <a:lnTo>
                    <a:pt x="30479" y="45886"/>
                  </a:lnTo>
                  <a:lnTo>
                    <a:pt x="40028" y="42005"/>
                  </a:lnTo>
                  <a:lnTo>
                    <a:pt x="47434" y="35409"/>
                  </a:lnTo>
                  <a:lnTo>
                    <a:pt x="51696" y="26812"/>
                  </a:lnTo>
                  <a:lnTo>
                    <a:pt x="51815" y="1693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79"/>
            <p:cNvSpPr/>
            <p:nvPr/>
          </p:nvSpPr>
          <p:spPr>
            <a:xfrm>
              <a:off x="557402" y="4208144"/>
              <a:ext cx="64103" cy="67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80"/>
            <p:cNvSpPr/>
            <p:nvPr/>
          </p:nvSpPr>
          <p:spPr>
            <a:xfrm>
              <a:off x="1435893" y="3279147"/>
              <a:ext cx="53975" cy="50800"/>
            </a:xfrm>
            <a:custGeom>
              <a:avLst/>
              <a:gdLst/>
              <a:ahLst/>
              <a:cxnLst/>
              <a:rect l="l" t="t" r="r" b="b"/>
              <a:pathLst>
                <a:path w="53975" h="50800">
                  <a:moveTo>
                    <a:pt x="32432" y="0"/>
                  </a:moveTo>
                  <a:lnTo>
                    <a:pt x="21431" y="119"/>
                  </a:lnTo>
                  <a:lnTo>
                    <a:pt x="11239" y="4238"/>
                  </a:lnTo>
                  <a:lnTo>
                    <a:pt x="3905" y="11358"/>
                  </a:lnTo>
                  <a:lnTo>
                    <a:pt x="0" y="20478"/>
                  </a:lnTo>
                  <a:lnTo>
                    <a:pt x="95" y="30599"/>
                  </a:lnTo>
                  <a:lnTo>
                    <a:pt x="3357" y="39695"/>
                  </a:lnTo>
                  <a:lnTo>
                    <a:pt x="10191" y="46220"/>
                  </a:lnTo>
                  <a:lnTo>
                    <a:pt x="19597" y="49887"/>
                  </a:lnTo>
                  <a:lnTo>
                    <a:pt x="30575" y="50411"/>
                  </a:lnTo>
                  <a:lnTo>
                    <a:pt x="40790" y="46291"/>
                  </a:lnTo>
                  <a:lnTo>
                    <a:pt x="48291" y="39171"/>
                  </a:lnTo>
                  <a:lnTo>
                    <a:pt x="52649" y="30051"/>
                  </a:lnTo>
                  <a:lnTo>
                    <a:pt x="53435" y="19931"/>
                  </a:lnTo>
                  <a:lnTo>
                    <a:pt x="49291" y="10620"/>
                  </a:lnTo>
                  <a:lnTo>
                    <a:pt x="42005" y="3738"/>
                  </a:lnTo>
                  <a:lnTo>
                    <a:pt x="3243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81"/>
            <p:cNvSpPr/>
            <p:nvPr/>
          </p:nvSpPr>
          <p:spPr>
            <a:xfrm>
              <a:off x="1435893" y="3279147"/>
              <a:ext cx="683260" cy="1605280"/>
            </a:xfrm>
            <a:custGeom>
              <a:avLst/>
              <a:gdLst/>
              <a:ahLst/>
              <a:cxnLst/>
              <a:rect l="l" t="t" r="r" b="b"/>
              <a:pathLst>
                <a:path w="683260" h="1605279">
                  <a:moveTo>
                    <a:pt x="53435" y="19931"/>
                  </a:moveTo>
                  <a:lnTo>
                    <a:pt x="49291" y="10620"/>
                  </a:lnTo>
                  <a:lnTo>
                    <a:pt x="42005" y="3738"/>
                  </a:lnTo>
                  <a:lnTo>
                    <a:pt x="32432" y="0"/>
                  </a:lnTo>
                  <a:lnTo>
                    <a:pt x="21431" y="119"/>
                  </a:lnTo>
                  <a:lnTo>
                    <a:pt x="11239" y="4238"/>
                  </a:lnTo>
                  <a:lnTo>
                    <a:pt x="3905" y="11358"/>
                  </a:lnTo>
                  <a:lnTo>
                    <a:pt x="0" y="20478"/>
                  </a:lnTo>
                  <a:lnTo>
                    <a:pt x="95" y="30599"/>
                  </a:lnTo>
                  <a:lnTo>
                    <a:pt x="3357" y="39695"/>
                  </a:lnTo>
                  <a:lnTo>
                    <a:pt x="10191" y="46220"/>
                  </a:lnTo>
                  <a:lnTo>
                    <a:pt x="19597" y="49887"/>
                  </a:lnTo>
                  <a:lnTo>
                    <a:pt x="30575" y="50411"/>
                  </a:lnTo>
                  <a:lnTo>
                    <a:pt x="40790" y="46291"/>
                  </a:lnTo>
                  <a:lnTo>
                    <a:pt x="48291" y="39171"/>
                  </a:lnTo>
                  <a:lnTo>
                    <a:pt x="52649" y="30051"/>
                  </a:lnTo>
                  <a:lnTo>
                    <a:pt x="53435" y="19931"/>
                  </a:lnTo>
                  <a:close/>
                </a:path>
                <a:path w="683260" h="1605279">
                  <a:moveTo>
                    <a:pt x="682847" y="1575935"/>
                  </a:moveTo>
                  <a:lnTo>
                    <a:pt x="679346" y="1566624"/>
                  </a:lnTo>
                  <a:lnTo>
                    <a:pt x="671988" y="1559742"/>
                  </a:lnTo>
                  <a:lnTo>
                    <a:pt x="662058" y="1556003"/>
                  </a:lnTo>
                  <a:lnTo>
                    <a:pt x="650843" y="1556123"/>
                  </a:lnTo>
                  <a:lnTo>
                    <a:pt x="639532" y="1560242"/>
                  </a:lnTo>
                  <a:lnTo>
                    <a:pt x="631221" y="1567362"/>
                  </a:lnTo>
                  <a:lnTo>
                    <a:pt x="626625" y="1576482"/>
                  </a:lnTo>
                  <a:lnTo>
                    <a:pt x="626459" y="1586603"/>
                  </a:lnTo>
                  <a:lnTo>
                    <a:pt x="629983" y="1595032"/>
                  </a:lnTo>
                  <a:lnTo>
                    <a:pt x="637508" y="1601462"/>
                  </a:lnTo>
                  <a:lnTo>
                    <a:pt x="647890" y="1605033"/>
                  </a:lnTo>
                  <a:lnTo>
                    <a:pt x="659987" y="1604891"/>
                  </a:lnTo>
                  <a:lnTo>
                    <a:pt x="670417" y="1601009"/>
                  </a:lnTo>
                  <a:lnTo>
                    <a:pt x="678275" y="1594413"/>
                  </a:lnTo>
                  <a:lnTo>
                    <a:pt x="682704" y="1585817"/>
                  </a:lnTo>
                  <a:lnTo>
                    <a:pt x="682847" y="157593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82"/>
            <p:cNvSpPr/>
            <p:nvPr/>
          </p:nvSpPr>
          <p:spPr>
            <a:xfrm>
              <a:off x="249554" y="3572636"/>
              <a:ext cx="68579" cy="670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83"/>
            <p:cNvSpPr/>
            <p:nvPr/>
          </p:nvSpPr>
          <p:spPr>
            <a:xfrm>
              <a:off x="1650110" y="5497353"/>
              <a:ext cx="68579" cy="641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84"/>
            <p:cNvSpPr/>
            <p:nvPr/>
          </p:nvSpPr>
          <p:spPr>
            <a:xfrm>
              <a:off x="2987420" y="5217675"/>
              <a:ext cx="58419" cy="50800"/>
            </a:xfrm>
            <a:custGeom>
              <a:avLst/>
              <a:gdLst/>
              <a:ahLst/>
              <a:cxnLst/>
              <a:rect l="l" t="t" r="r" b="b"/>
              <a:pathLst>
                <a:path w="58419" h="50800">
                  <a:moveTo>
                    <a:pt x="57911" y="19931"/>
                  </a:moveTo>
                  <a:lnTo>
                    <a:pt x="54625" y="10620"/>
                  </a:lnTo>
                  <a:lnTo>
                    <a:pt x="47624" y="3738"/>
                  </a:lnTo>
                  <a:lnTo>
                    <a:pt x="37766" y="0"/>
                  </a:lnTo>
                  <a:lnTo>
                    <a:pt x="25907" y="119"/>
                  </a:lnTo>
                  <a:lnTo>
                    <a:pt x="14573" y="4238"/>
                  </a:lnTo>
                  <a:lnTo>
                    <a:pt x="6095" y="11358"/>
                  </a:lnTo>
                  <a:lnTo>
                    <a:pt x="1047" y="20478"/>
                  </a:lnTo>
                  <a:lnTo>
                    <a:pt x="0" y="30599"/>
                  </a:lnTo>
                  <a:lnTo>
                    <a:pt x="4405" y="39909"/>
                  </a:lnTo>
                  <a:lnTo>
                    <a:pt x="12382" y="46791"/>
                  </a:lnTo>
                  <a:lnTo>
                    <a:pt x="22931" y="50530"/>
                  </a:lnTo>
                  <a:lnTo>
                    <a:pt x="35051" y="50411"/>
                  </a:lnTo>
                  <a:lnTo>
                    <a:pt x="45481" y="46291"/>
                  </a:lnTo>
                  <a:lnTo>
                    <a:pt x="53339" y="39171"/>
                  </a:lnTo>
                  <a:lnTo>
                    <a:pt x="57769" y="30051"/>
                  </a:lnTo>
                  <a:lnTo>
                    <a:pt x="57911" y="1993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85"/>
            <p:cNvSpPr/>
            <p:nvPr/>
          </p:nvSpPr>
          <p:spPr>
            <a:xfrm>
              <a:off x="2426589" y="4437507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89" h="48895">
                  <a:moveTo>
                    <a:pt x="28956" y="0"/>
                  </a:moveTo>
                  <a:lnTo>
                    <a:pt x="17359" y="1904"/>
                  </a:lnTo>
                  <a:lnTo>
                    <a:pt x="8191" y="7238"/>
                  </a:lnTo>
                  <a:lnTo>
                    <a:pt x="2166" y="15430"/>
                  </a:lnTo>
                  <a:lnTo>
                    <a:pt x="0" y="25907"/>
                  </a:lnTo>
                  <a:lnTo>
                    <a:pt x="2166" y="34623"/>
                  </a:lnTo>
                  <a:lnTo>
                    <a:pt x="8191" y="41909"/>
                  </a:lnTo>
                  <a:lnTo>
                    <a:pt x="17359" y="46910"/>
                  </a:lnTo>
                  <a:lnTo>
                    <a:pt x="28956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6" y="25907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86"/>
            <p:cNvSpPr/>
            <p:nvPr/>
          </p:nvSpPr>
          <p:spPr>
            <a:xfrm>
              <a:off x="1160454" y="2649211"/>
              <a:ext cx="1325880" cy="1837689"/>
            </a:xfrm>
            <a:custGeom>
              <a:avLst/>
              <a:gdLst/>
              <a:ahLst/>
              <a:cxnLst/>
              <a:rect l="l" t="t" r="r" b="b"/>
              <a:pathLst>
                <a:path w="1325880" h="1837689">
                  <a:moveTo>
                    <a:pt x="1295090" y="1788294"/>
                  </a:moveTo>
                  <a:lnTo>
                    <a:pt x="1283493" y="1790199"/>
                  </a:lnTo>
                  <a:lnTo>
                    <a:pt x="1274325" y="1795533"/>
                  </a:lnTo>
                  <a:lnTo>
                    <a:pt x="1268301" y="1803725"/>
                  </a:lnTo>
                  <a:lnTo>
                    <a:pt x="1266134" y="1814202"/>
                  </a:lnTo>
                  <a:lnTo>
                    <a:pt x="1268301" y="1822918"/>
                  </a:lnTo>
                  <a:lnTo>
                    <a:pt x="1274325" y="1830204"/>
                  </a:lnTo>
                  <a:lnTo>
                    <a:pt x="1283493" y="1835205"/>
                  </a:lnTo>
                  <a:lnTo>
                    <a:pt x="1295090" y="1837062"/>
                  </a:lnTo>
                  <a:lnTo>
                    <a:pt x="1306925" y="1835205"/>
                  </a:lnTo>
                  <a:lnTo>
                    <a:pt x="1316616" y="1830204"/>
                  </a:lnTo>
                  <a:lnTo>
                    <a:pt x="1323165" y="1822918"/>
                  </a:lnTo>
                  <a:lnTo>
                    <a:pt x="1325570" y="1814202"/>
                  </a:lnTo>
                  <a:lnTo>
                    <a:pt x="1323165" y="1803725"/>
                  </a:lnTo>
                  <a:lnTo>
                    <a:pt x="1316616" y="1795533"/>
                  </a:lnTo>
                  <a:lnTo>
                    <a:pt x="1306925" y="1790199"/>
                  </a:lnTo>
                  <a:lnTo>
                    <a:pt x="1295090" y="1788294"/>
                  </a:lnTo>
                  <a:close/>
                </a:path>
                <a:path w="1325880" h="1837689">
                  <a:moveTo>
                    <a:pt x="19502" y="1119258"/>
                  </a:moveTo>
                  <a:lnTo>
                    <a:pt x="9572" y="1124473"/>
                  </a:lnTo>
                  <a:lnTo>
                    <a:pt x="2928" y="1132403"/>
                  </a:lnTo>
                  <a:lnTo>
                    <a:pt x="0" y="1141761"/>
                  </a:lnTo>
                  <a:lnTo>
                    <a:pt x="1214" y="1151262"/>
                  </a:lnTo>
                  <a:lnTo>
                    <a:pt x="5834" y="1160049"/>
                  </a:lnTo>
                  <a:lnTo>
                    <a:pt x="14168" y="1165550"/>
                  </a:lnTo>
                  <a:lnTo>
                    <a:pt x="24788" y="1167336"/>
                  </a:lnTo>
                  <a:lnTo>
                    <a:pt x="36266" y="1164978"/>
                  </a:lnTo>
                  <a:lnTo>
                    <a:pt x="46458" y="1159978"/>
                  </a:lnTo>
                  <a:lnTo>
                    <a:pt x="53792" y="1152405"/>
                  </a:lnTo>
                  <a:lnTo>
                    <a:pt x="57697" y="1143119"/>
                  </a:lnTo>
                  <a:lnTo>
                    <a:pt x="57602" y="1132974"/>
                  </a:lnTo>
                  <a:lnTo>
                    <a:pt x="52077" y="1124831"/>
                  </a:lnTo>
                  <a:lnTo>
                    <a:pt x="43124" y="1119258"/>
                  </a:lnTo>
                  <a:lnTo>
                    <a:pt x="31884" y="1117115"/>
                  </a:lnTo>
                  <a:lnTo>
                    <a:pt x="19502" y="1119258"/>
                  </a:lnTo>
                  <a:close/>
                </a:path>
                <a:path w="1325880" h="1837689">
                  <a:moveTo>
                    <a:pt x="1211270" y="2166"/>
                  </a:moveTo>
                  <a:lnTo>
                    <a:pt x="1201983" y="7167"/>
                  </a:lnTo>
                  <a:lnTo>
                    <a:pt x="1195268" y="14739"/>
                  </a:lnTo>
                  <a:lnTo>
                    <a:pt x="1191982" y="24026"/>
                  </a:lnTo>
                  <a:lnTo>
                    <a:pt x="1192982" y="34170"/>
                  </a:lnTo>
                  <a:lnTo>
                    <a:pt x="1198244" y="42957"/>
                  </a:lnTo>
                  <a:lnTo>
                    <a:pt x="1206507" y="48458"/>
                  </a:lnTo>
                  <a:lnTo>
                    <a:pt x="1216771" y="50244"/>
                  </a:lnTo>
                  <a:lnTo>
                    <a:pt x="1228034" y="47886"/>
                  </a:lnTo>
                  <a:lnTo>
                    <a:pt x="1238226" y="42648"/>
                  </a:lnTo>
                  <a:lnTo>
                    <a:pt x="1245560" y="34551"/>
                  </a:lnTo>
                  <a:lnTo>
                    <a:pt x="1249465" y="24741"/>
                  </a:lnTo>
                  <a:lnTo>
                    <a:pt x="1249370" y="14358"/>
                  </a:lnTo>
                  <a:lnTo>
                    <a:pt x="1243845" y="7096"/>
                  </a:lnTo>
                  <a:lnTo>
                    <a:pt x="1234892" y="1976"/>
                  </a:lnTo>
                  <a:lnTo>
                    <a:pt x="1223652" y="0"/>
                  </a:lnTo>
                  <a:lnTo>
                    <a:pt x="1211270" y="2166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F147BA-46FD-864E-BBCF-345F5A1DF9F0}"/>
              </a:ext>
            </a:extLst>
          </p:cNvPr>
          <p:cNvCxnSpPr/>
          <p:nvPr/>
        </p:nvCxnSpPr>
        <p:spPr>
          <a:xfrm rot="18408897" flipV="1">
            <a:off x="1105065" y="3986189"/>
            <a:ext cx="2651308" cy="50755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DB9F82-8148-A943-91D2-F735C17C93F9}"/>
              </a:ext>
            </a:extLst>
          </p:cNvPr>
          <p:cNvCxnSpPr/>
          <p:nvPr/>
        </p:nvCxnSpPr>
        <p:spPr>
          <a:xfrm rot="18408897" flipV="1">
            <a:off x="1278816" y="3952108"/>
            <a:ext cx="2664296" cy="5019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6702895-FFA9-B542-BD5E-EB3E332AF470}"/>
              </a:ext>
            </a:extLst>
          </p:cNvPr>
          <p:cNvCxnSpPr>
            <a:cxnSpLocks/>
          </p:cNvCxnSpPr>
          <p:nvPr/>
        </p:nvCxnSpPr>
        <p:spPr>
          <a:xfrm rot="18408897" flipV="1">
            <a:off x="1459690" y="3884058"/>
            <a:ext cx="2664296" cy="501987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FBE6EA-626E-A248-9867-DC56D03A2893}"/>
              </a:ext>
            </a:extLst>
          </p:cNvPr>
          <p:cNvGrpSpPr/>
          <p:nvPr/>
        </p:nvGrpSpPr>
        <p:grpSpPr>
          <a:xfrm>
            <a:off x="2507690" y="3740668"/>
            <a:ext cx="451598" cy="394383"/>
            <a:chOff x="2507690" y="3740668"/>
            <a:chExt cx="451598" cy="39438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739BD24-D4F9-714E-93B1-A41AD73829BD}"/>
                </a:ext>
              </a:extLst>
            </p:cNvPr>
            <p:cNvCxnSpPr/>
            <p:nvPr/>
          </p:nvCxnSpPr>
          <p:spPr>
            <a:xfrm>
              <a:off x="2544228" y="3991244"/>
              <a:ext cx="254198" cy="143807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F3536F-A95C-F04B-97B5-198AB66CF7CB}"/>
                    </a:ext>
                  </a:extLst>
                </p:cNvPr>
                <p:cNvSpPr txBox="1"/>
                <p:nvPr/>
              </p:nvSpPr>
              <p:spPr>
                <a:xfrm>
                  <a:off x="2507690" y="3740668"/>
                  <a:ext cx="4515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F3536F-A95C-F04B-97B5-198AB66CF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7690" y="3740668"/>
                  <a:ext cx="45159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A934D16-2839-114F-BB30-A4854A7BE848}"/>
              </a:ext>
            </a:extLst>
          </p:cNvPr>
          <p:cNvGrpSpPr/>
          <p:nvPr/>
        </p:nvGrpSpPr>
        <p:grpSpPr>
          <a:xfrm>
            <a:off x="3124562" y="2539212"/>
            <a:ext cx="459036" cy="413667"/>
            <a:chOff x="3124562" y="2539212"/>
            <a:chExt cx="459036" cy="413667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8191BAF-BE57-C248-95AC-81E19A45C873}"/>
                </a:ext>
              </a:extLst>
            </p:cNvPr>
            <p:cNvCxnSpPr>
              <a:cxnSpLocks/>
            </p:cNvCxnSpPr>
            <p:nvPr/>
          </p:nvCxnSpPr>
          <p:spPr>
            <a:xfrm>
              <a:off x="3135791" y="2818845"/>
              <a:ext cx="244962" cy="134034"/>
            </a:xfrm>
            <a:prstGeom prst="straightConnector1">
              <a:avLst/>
            </a:prstGeom>
            <a:ln w="12700">
              <a:solidFill>
                <a:srgbClr val="6381C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573350F-2763-B149-AE22-6B9A942FB346}"/>
                    </a:ext>
                  </a:extLst>
                </p:cNvPr>
                <p:cNvSpPr txBox="1"/>
                <p:nvPr/>
              </p:nvSpPr>
              <p:spPr>
                <a:xfrm>
                  <a:off x="3124562" y="2539212"/>
                  <a:ext cx="4590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573350F-2763-B149-AE22-6B9A942FB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562" y="2539212"/>
                  <a:ext cx="459036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4D44F9B-4D1D-BF41-AB9B-A3BFC1EEFE73}"/>
              </a:ext>
            </a:extLst>
          </p:cNvPr>
          <p:cNvGrpSpPr/>
          <p:nvPr/>
        </p:nvGrpSpPr>
        <p:grpSpPr>
          <a:xfrm>
            <a:off x="1938129" y="3743309"/>
            <a:ext cx="776708" cy="558893"/>
            <a:chOff x="1938129" y="3743309"/>
            <a:chExt cx="776708" cy="558893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45B1CBA-A69C-1547-BCE1-EACD8018236A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29" y="3933120"/>
              <a:ext cx="776708" cy="369082"/>
            </a:xfrm>
            <a:prstGeom prst="straightConnector1">
              <a:avLst/>
            </a:prstGeom>
            <a:ln w="12700">
              <a:solidFill>
                <a:srgbClr val="6381C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4A78507-32C2-F347-8DE2-25200F23CBF8}"/>
                    </a:ext>
                  </a:extLst>
                </p:cNvPr>
                <p:cNvSpPr txBox="1"/>
                <p:nvPr/>
              </p:nvSpPr>
              <p:spPr>
                <a:xfrm>
                  <a:off x="2055926" y="3743309"/>
                  <a:ext cx="4537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4A78507-32C2-F347-8DE2-25200F23C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926" y="3743309"/>
                  <a:ext cx="453714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ED7265A-B725-924A-8B57-6A1C279EF59A}"/>
              </a:ext>
            </a:extLst>
          </p:cNvPr>
          <p:cNvGrpSpPr/>
          <p:nvPr/>
        </p:nvGrpSpPr>
        <p:grpSpPr>
          <a:xfrm>
            <a:off x="2435247" y="4243755"/>
            <a:ext cx="716605" cy="466256"/>
            <a:chOff x="2435247" y="4243755"/>
            <a:chExt cx="716605" cy="466256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A5A487F-BB32-0E4C-9FE3-46B539774AF3}"/>
                </a:ext>
              </a:extLst>
            </p:cNvPr>
            <p:cNvCxnSpPr>
              <a:cxnSpLocks/>
            </p:cNvCxnSpPr>
            <p:nvPr/>
          </p:nvCxnSpPr>
          <p:spPr>
            <a:xfrm>
              <a:off x="2435247" y="4243755"/>
              <a:ext cx="716605" cy="340002"/>
            </a:xfrm>
            <a:prstGeom prst="straightConnector1">
              <a:avLst/>
            </a:prstGeom>
            <a:ln w="12700">
              <a:solidFill>
                <a:srgbClr val="FF000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18887F-465D-7843-A1AF-8E12252B83BE}"/>
                    </a:ext>
                  </a:extLst>
                </p:cNvPr>
                <p:cNvSpPr txBox="1"/>
                <p:nvPr/>
              </p:nvSpPr>
              <p:spPr>
                <a:xfrm>
                  <a:off x="2582452" y="4340679"/>
                  <a:ext cx="4590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18887F-465D-7843-A1AF-8E12252B8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452" y="4340679"/>
                  <a:ext cx="459036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Rounded Rectangular Callout 77">
            <a:extLst>
              <a:ext uri="{FF2B5EF4-FFF2-40B4-BE49-F238E27FC236}">
                <a16:creationId xmlns:a16="http://schemas.microsoft.com/office/drawing/2014/main" id="{84273170-3547-8D45-B880-668704C33D35}"/>
              </a:ext>
            </a:extLst>
          </p:cNvPr>
          <p:cNvSpPr/>
          <p:nvPr/>
        </p:nvSpPr>
        <p:spPr>
          <a:xfrm>
            <a:off x="5048960" y="4098392"/>
            <a:ext cx="3285740" cy="1721056"/>
          </a:xfrm>
          <a:prstGeom prst="wedgeRoundRectCallout">
            <a:avLst>
              <a:gd name="adj1" fmla="val -8706"/>
              <a:gd name="adj2" fmla="val -72184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1A1A1A"/>
                </a:solidFill>
              </a:rPr>
              <a:t>When the value of C is large, more weight is given to training errors. Hence, the solution often has a narrow margin width</a:t>
            </a:r>
            <a:endParaRPr lang="en-US" dirty="0">
              <a:solidFill>
                <a:srgbClr val="1A1A1A"/>
              </a:solidFill>
            </a:endParaRPr>
          </a:p>
        </p:txBody>
      </p:sp>
      <p:pic>
        <p:nvPicPr>
          <p:cNvPr id="79" name="Audio 78">
            <a:hlinkClick r:id="" action="ppaction://media"/>
            <a:extLst>
              <a:ext uri="{FF2B5EF4-FFF2-40B4-BE49-F238E27FC236}">
                <a16:creationId xmlns:a16="http://schemas.microsoft.com/office/drawing/2014/main" id="{708367E5-16E5-734D-945E-C34988A227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213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692"/>
    </mc:Choice>
    <mc:Fallback>
      <p:transition spd="slow" advTm="207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  <p:bldLst>
      <p:bldP spid="78" grpId="0" animBg="1"/>
    </p:bldLst>
  </p:timing>
  <p:extLst>
    <p:ext uri="{3A86A75C-4F4B-4683-9AE1-C65F6400EC91}">
      <p14:laserTraceLst xmlns:p14="http://schemas.microsoft.com/office/powerpoint/2010/main">
        <p14:tracePtLst/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4966" y="2132856"/>
                <a:ext cx="8217827" cy="4128122"/>
              </a:xfrm>
            </p:spPr>
            <p:txBody>
              <a:bodyPr>
                <a:normAutofit/>
              </a:bodyPr>
              <a:lstStyle/>
              <a:p>
                <a:pPr marL="0" indent="-131005">
                  <a:buNone/>
                </a:pPr>
                <a:r>
                  <a:rPr lang="en-US" dirty="0"/>
                  <a:t>Given: training set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,..,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baseline="-25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labels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, .., </m:t>
                    </m:r>
                    <m:r>
                      <a:rPr lang="en-US" b="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11895"/>
                <a:r>
                  <a:rPr lang="en-US" dirty="0"/>
                  <a:t>Choose a kernel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(.,.)</m:t>
                    </m:r>
                  </m:oMath>
                </a14:m>
                <a:r>
                  <a:rPr lang="en-US" dirty="0"/>
                  <a:t> to transform your data to higher dimension</a:t>
                </a:r>
              </a:p>
              <a:p>
                <a:pPr marL="211895"/>
                <a:r>
                  <a:rPr lang="en-US" dirty="0"/>
                  <a:t>Choose parameters values</a:t>
                </a:r>
              </a:p>
              <a:p>
                <a:pPr marL="611945" lvl="1"/>
                <a:r>
                  <a:rPr lang="en-US" dirty="0"/>
                  <a:t>C: how hard or soft the margin should be</a:t>
                </a:r>
              </a:p>
              <a:p>
                <a:pPr marL="611945" lvl="1"/>
                <a:r>
                  <a:rPr lang="en-US" dirty="0"/>
                  <a:t>Kernel specific parameters (e.g. degree of a polynomial kernel; spread of a Gaussian kernel)</a:t>
                </a:r>
              </a:p>
              <a:p>
                <a:pPr marL="211895"/>
                <a:r>
                  <a:rPr lang="en-US" dirty="0"/>
                  <a:t>Train the SVM to find the maximum margin hyperplane </a:t>
                </a:r>
              </a:p>
              <a:p>
                <a:pPr marL="211895"/>
                <a:r>
                  <a:rPr lang="en-US" dirty="0"/>
                  <a:t>Save the trained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966" y="2132856"/>
                <a:ext cx="8217827" cy="4128122"/>
              </a:xfrm>
              <a:blipFill>
                <a:blip r:embed="rId5"/>
                <a:stretch>
                  <a:fillRect l="-1080" t="-1231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179B15-4A31-B04B-A799-C5AA58B04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1E57C-B0E1-8E4A-99B2-BF68314A7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20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071783-6789-0542-852D-5209A2E68A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031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880"/>
    </mc:Choice>
    <mc:Fallback>
      <p:transition spd="slow" advTm="94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4966" y="2132856"/>
                <a:ext cx="8217827" cy="4128122"/>
              </a:xfrm>
            </p:spPr>
            <p:txBody>
              <a:bodyPr>
                <a:normAutofit/>
              </a:bodyPr>
              <a:lstStyle/>
              <a:p>
                <a:pPr marL="0" indent="-131005">
                  <a:buNone/>
                </a:pPr>
                <a:r>
                  <a:rPr lang="en-US" dirty="0"/>
                  <a:t>Given: test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marL="211895"/>
                <a:r>
                  <a:rPr lang="en-US" dirty="0"/>
                  <a:t>Apply the learnt SVM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11895"/>
                <a:r>
                  <a:rPr lang="en-US" dirty="0"/>
                  <a:t>The class decision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(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 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966" y="2132856"/>
                <a:ext cx="8217827" cy="4128122"/>
              </a:xfrm>
              <a:blipFill>
                <a:blip r:embed="rId4"/>
                <a:stretch>
                  <a:fillRect l="-1080" t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89545-6092-F34C-9DC8-FA2CF83B8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8FDD-9C8F-A04C-828A-83F346B54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21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D4C141C-BEB4-7E46-B1E8-0581696C7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3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966"/>
    </mc:Choice>
    <mc:Fallback>
      <p:transition spd="slow" advTm="217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57153"/>
            <a:ext cx="784887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Soft Margin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3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657365" y="1836746"/>
                <a:ext cx="4239721" cy="2697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solidFill>
                      <a:schemeClr val="tx1"/>
                    </a:solidFill>
                  </a:rPr>
                  <a:t>Minimize </a:t>
                </a:r>
              </a:p>
              <a:p>
                <a:r>
                  <a:rPr lang="en-GB" sz="2400" i="1" dirty="0">
                    <a:solidFill>
                      <a:schemeClr val="tx1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(distance of error 		points to their 		correct place)</a:t>
                </a:r>
              </a:p>
              <a:p>
                <a:r>
                  <a:rPr lang="en-GB" sz="2400" dirty="0">
                    <a:solidFill>
                      <a:schemeClr val="tx1"/>
                    </a:solidFill>
                  </a:rPr>
                  <a:t>   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65" y="1836746"/>
                <a:ext cx="4239721" cy="2697854"/>
              </a:xfrm>
              <a:prstGeom prst="rect">
                <a:avLst/>
              </a:prstGeom>
              <a:blipFill>
                <a:blip r:embed="rId5"/>
                <a:stretch>
                  <a:fillRect l="-2090" t="-1878" r="-2090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7"/>
          <p:cNvSpPr/>
          <p:nvPr/>
        </p:nvSpPr>
        <p:spPr>
          <a:xfrm>
            <a:off x="1073259" y="1869565"/>
            <a:ext cx="1876043" cy="862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49"/>
          <p:cNvGrpSpPr/>
          <p:nvPr/>
        </p:nvGrpSpPr>
        <p:grpSpPr>
          <a:xfrm>
            <a:off x="911714" y="2776901"/>
            <a:ext cx="3576954" cy="3507104"/>
            <a:chOff x="190880" y="2643877"/>
            <a:chExt cx="3576954" cy="3507104"/>
          </a:xfrm>
        </p:grpSpPr>
        <p:sp>
          <p:nvSpPr>
            <p:cNvPr id="16" name="object 50"/>
            <p:cNvSpPr/>
            <p:nvPr/>
          </p:nvSpPr>
          <p:spPr>
            <a:xfrm>
              <a:off x="190880" y="2724530"/>
              <a:ext cx="3576954" cy="3426460"/>
            </a:xfrm>
            <a:custGeom>
              <a:avLst/>
              <a:gdLst/>
              <a:ahLst/>
              <a:cxnLst/>
              <a:rect l="l" t="t" r="r" b="b"/>
              <a:pathLst>
                <a:path w="3576954" h="3426460">
                  <a:moveTo>
                    <a:pt x="149351" y="0"/>
                  </a:moveTo>
                  <a:lnTo>
                    <a:pt x="149351" y="3425951"/>
                  </a:lnTo>
                </a:path>
                <a:path w="3576954" h="3426460">
                  <a:moveTo>
                    <a:pt x="0" y="3278123"/>
                  </a:moveTo>
                  <a:lnTo>
                    <a:pt x="3576827" y="3278123"/>
                  </a:lnTo>
                </a:path>
              </a:pathLst>
            </a:custGeom>
            <a:ln w="38099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1"/>
            <p:cNvSpPr/>
            <p:nvPr/>
          </p:nvSpPr>
          <p:spPr>
            <a:xfrm>
              <a:off x="1442084" y="5482970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19" h="47625">
                  <a:moveTo>
                    <a:pt x="28955" y="0"/>
                  </a:moveTo>
                  <a:lnTo>
                    <a:pt x="17359" y="1881"/>
                  </a:lnTo>
                  <a:lnTo>
                    <a:pt x="8191" y="7048"/>
                  </a:lnTo>
                  <a:lnTo>
                    <a:pt x="2166" y="14787"/>
                  </a:lnTo>
                  <a:lnTo>
                    <a:pt x="0" y="24383"/>
                  </a:lnTo>
                  <a:lnTo>
                    <a:pt x="2166" y="33099"/>
                  </a:lnTo>
                  <a:lnTo>
                    <a:pt x="8191" y="40385"/>
                  </a:lnTo>
                  <a:lnTo>
                    <a:pt x="17359" y="45386"/>
                  </a:lnTo>
                  <a:lnTo>
                    <a:pt x="28955" y="47243"/>
                  </a:lnTo>
                  <a:lnTo>
                    <a:pt x="40552" y="45386"/>
                  </a:lnTo>
                  <a:lnTo>
                    <a:pt x="49720" y="40385"/>
                  </a:lnTo>
                  <a:lnTo>
                    <a:pt x="55745" y="33099"/>
                  </a:lnTo>
                  <a:lnTo>
                    <a:pt x="57911" y="24383"/>
                  </a:lnTo>
                  <a:lnTo>
                    <a:pt x="55745" y="14787"/>
                  </a:lnTo>
                  <a:lnTo>
                    <a:pt x="49720" y="7048"/>
                  </a:lnTo>
                  <a:lnTo>
                    <a:pt x="40552" y="1881"/>
                  </a:lnTo>
                  <a:lnTo>
                    <a:pt x="28955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2"/>
            <p:cNvSpPr/>
            <p:nvPr/>
          </p:nvSpPr>
          <p:spPr>
            <a:xfrm>
              <a:off x="236601" y="4379594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30480" y="0"/>
                  </a:moveTo>
                  <a:lnTo>
                    <a:pt x="18645" y="1881"/>
                  </a:lnTo>
                  <a:lnTo>
                    <a:pt x="8953" y="7048"/>
                  </a:lnTo>
                  <a:lnTo>
                    <a:pt x="2405" y="14787"/>
                  </a:lnTo>
                  <a:lnTo>
                    <a:pt x="0" y="24383"/>
                  </a:lnTo>
                  <a:lnTo>
                    <a:pt x="2405" y="33099"/>
                  </a:lnTo>
                  <a:lnTo>
                    <a:pt x="8953" y="40385"/>
                  </a:lnTo>
                  <a:lnTo>
                    <a:pt x="18645" y="45386"/>
                  </a:lnTo>
                  <a:lnTo>
                    <a:pt x="30480" y="47243"/>
                  </a:lnTo>
                  <a:lnTo>
                    <a:pt x="42076" y="45386"/>
                  </a:lnTo>
                  <a:lnTo>
                    <a:pt x="51244" y="40385"/>
                  </a:lnTo>
                  <a:lnTo>
                    <a:pt x="57269" y="33099"/>
                  </a:lnTo>
                  <a:lnTo>
                    <a:pt x="59436" y="24383"/>
                  </a:lnTo>
                  <a:lnTo>
                    <a:pt x="57269" y="14787"/>
                  </a:lnTo>
                  <a:lnTo>
                    <a:pt x="51244" y="7048"/>
                  </a:lnTo>
                  <a:lnTo>
                    <a:pt x="42076" y="1881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3"/>
            <p:cNvSpPr/>
            <p:nvPr/>
          </p:nvSpPr>
          <p:spPr>
            <a:xfrm>
              <a:off x="236600" y="4379594"/>
              <a:ext cx="59690" cy="47625"/>
            </a:xfrm>
            <a:custGeom>
              <a:avLst/>
              <a:gdLst/>
              <a:ahLst/>
              <a:cxnLst/>
              <a:rect l="l" t="t" r="r" b="b"/>
              <a:pathLst>
                <a:path w="59689" h="47625">
                  <a:moveTo>
                    <a:pt x="30479" y="0"/>
                  </a:moveTo>
                  <a:lnTo>
                    <a:pt x="18645" y="1881"/>
                  </a:lnTo>
                  <a:lnTo>
                    <a:pt x="8953" y="7048"/>
                  </a:lnTo>
                  <a:lnTo>
                    <a:pt x="2405" y="14787"/>
                  </a:lnTo>
                  <a:lnTo>
                    <a:pt x="0" y="24383"/>
                  </a:lnTo>
                  <a:lnTo>
                    <a:pt x="2405" y="33099"/>
                  </a:lnTo>
                  <a:lnTo>
                    <a:pt x="8953" y="40385"/>
                  </a:lnTo>
                  <a:lnTo>
                    <a:pt x="18645" y="45386"/>
                  </a:lnTo>
                  <a:lnTo>
                    <a:pt x="30479" y="47243"/>
                  </a:lnTo>
                  <a:lnTo>
                    <a:pt x="42076" y="45386"/>
                  </a:lnTo>
                  <a:lnTo>
                    <a:pt x="51244" y="40385"/>
                  </a:lnTo>
                  <a:lnTo>
                    <a:pt x="57269" y="33099"/>
                  </a:lnTo>
                  <a:lnTo>
                    <a:pt x="59435" y="24383"/>
                  </a:lnTo>
                  <a:lnTo>
                    <a:pt x="57269" y="14787"/>
                  </a:lnTo>
                  <a:lnTo>
                    <a:pt x="51244" y="7048"/>
                  </a:lnTo>
                  <a:lnTo>
                    <a:pt x="42076" y="1881"/>
                  </a:lnTo>
                  <a:lnTo>
                    <a:pt x="30479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4"/>
            <p:cNvSpPr/>
            <p:nvPr/>
          </p:nvSpPr>
          <p:spPr>
            <a:xfrm>
              <a:off x="2050160" y="3315842"/>
              <a:ext cx="58419" cy="45720"/>
            </a:xfrm>
            <a:custGeom>
              <a:avLst/>
              <a:gdLst/>
              <a:ahLst/>
              <a:cxnLst/>
              <a:rect l="l" t="t" r="r" b="b"/>
              <a:pathLst>
                <a:path w="58419" h="45720">
                  <a:moveTo>
                    <a:pt x="30480" y="0"/>
                  </a:moveTo>
                  <a:lnTo>
                    <a:pt x="18645" y="1833"/>
                  </a:lnTo>
                  <a:lnTo>
                    <a:pt x="8953" y="6667"/>
                  </a:lnTo>
                  <a:lnTo>
                    <a:pt x="2405" y="13501"/>
                  </a:lnTo>
                  <a:lnTo>
                    <a:pt x="0" y="21336"/>
                  </a:lnTo>
                  <a:lnTo>
                    <a:pt x="2405" y="30932"/>
                  </a:lnTo>
                  <a:lnTo>
                    <a:pt x="8953" y="38671"/>
                  </a:lnTo>
                  <a:lnTo>
                    <a:pt x="18645" y="43838"/>
                  </a:lnTo>
                  <a:lnTo>
                    <a:pt x="30480" y="45720"/>
                  </a:lnTo>
                  <a:lnTo>
                    <a:pt x="41838" y="43838"/>
                  </a:lnTo>
                  <a:lnTo>
                    <a:pt x="50482" y="38671"/>
                  </a:lnTo>
                  <a:lnTo>
                    <a:pt x="55983" y="30932"/>
                  </a:lnTo>
                  <a:lnTo>
                    <a:pt x="57912" y="21336"/>
                  </a:lnTo>
                  <a:lnTo>
                    <a:pt x="55983" y="13501"/>
                  </a:lnTo>
                  <a:lnTo>
                    <a:pt x="50482" y="6667"/>
                  </a:lnTo>
                  <a:lnTo>
                    <a:pt x="41838" y="1833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5"/>
            <p:cNvSpPr/>
            <p:nvPr/>
          </p:nvSpPr>
          <p:spPr>
            <a:xfrm>
              <a:off x="2050160" y="3315842"/>
              <a:ext cx="120650" cy="848994"/>
            </a:xfrm>
            <a:custGeom>
              <a:avLst/>
              <a:gdLst/>
              <a:ahLst/>
              <a:cxnLst/>
              <a:rect l="l" t="t" r="r" b="b"/>
              <a:pathLst>
                <a:path w="120650" h="848995">
                  <a:moveTo>
                    <a:pt x="30479" y="0"/>
                  </a:moveTo>
                  <a:lnTo>
                    <a:pt x="18645" y="1833"/>
                  </a:lnTo>
                  <a:lnTo>
                    <a:pt x="8953" y="6667"/>
                  </a:lnTo>
                  <a:lnTo>
                    <a:pt x="2405" y="13501"/>
                  </a:lnTo>
                  <a:lnTo>
                    <a:pt x="0" y="21335"/>
                  </a:lnTo>
                  <a:lnTo>
                    <a:pt x="2405" y="30932"/>
                  </a:lnTo>
                  <a:lnTo>
                    <a:pt x="8953" y="38671"/>
                  </a:lnTo>
                  <a:lnTo>
                    <a:pt x="18645" y="43838"/>
                  </a:lnTo>
                  <a:lnTo>
                    <a:pt x="30479" y="45719"/>
                  </a:lnTo>
                  <a:lnTo>
                    <a:pt x="41838" y="43838"/>
                  </a:lnTo>
                  <a:lnTo>
                    <a:pt x="50482" y="38671"/>
                  </a:lnTo>
                  <a:lnTo>
                    <a:pt x="55983" y="30932"/>
                  </a:lnTo>
                  <a:lnTo>
                    <a:pt x="57911" y="21335"/>
                  </a:lnTo>
                  <a:lnTo>
                    <a:pt x="55983" y="13501"/>
                  </a:lnTo>
                  <a:lnTo>
                    <a:pt x="50482" y="6667"/>
                  </a:lnTo>
                  <a:lnTo>
                    <a:pt x="41838" y="1833"/>
                  </a:lnTo>
                  <a:lnTo>
                    <a:pt x="30479" y="0"/>
                  </a:lnTo>
                  <a:close/>
                </a:path>
                <a:path w="120650" h="848995">
                  <a:moveTo>
                    <a:pt x="91439" y="801623"/>
                  </a:moveTo>
                  <a:lnTo>
                    <a:pt x="79843" y="803481"/>
                  </a:lnTo>
                  <a:lnTo>
                    <a:pt x="70675" y="808481"/>
                  </a:lnTo>
                  <a:lnTo>
                    <a:pt x="64650" y="815768"/>
                  </a:lnTo>
                  <a:lnTo>
                    <a:pt x="62483" y="824483"/>
                  </a:lnTo>
                  <a:lnTo>
                    <a:pt x="64650" y="834080"/>
                  </a:lnTo>
                  <a:lnTo>
                    <a:pt x="70675" y="841819"/>
                  </a:lnTo>
                  <a:lnTo>
                    <a:pt x="79843" y="846986"/>
                  </a:lnTo>
                  <a:lnTo>
                    <a:pt x="91439" y="848867"/>
                  </a:lnTo>
                  <a:lnTo>
                    <a:pt x="103036" y="846986"/>
                  </a:lnTo>
                  <a:lnTo>
                    <a:pt x="112204" y="841819"/>
                  </a:lnTo>
                  <a:lnTo>
                    <a:pt x="118229" y="834080"/>
                  </a:lnTo>
                  <a:lnTo>
                    <a:pt x="120395" y="824483"/>
                  </a:lnTo>
                  <a:lnTo>
                    <a:pt x="118229" y="815768"/>
                  </a:lnTo>
                  <a:lnTo>
                    <a:pt x="112204" y="808481"/>
                  </a:lnTo>
                  <a:lnTo>
                    <a:pt x="103036" y="803481"/>
                  </a:lnTo>
                  <a:lnTo>
                    <a:pt x="91439" y="801623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56"/>
            <p:cNvSpPr/>
            <p:nvPr/>
          </p:nvSpPr>
          <p:spPr>
            <a:xfrm>
              <a:off x="1140333" y="3168014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90" h="48894">
                  <a:moveTo>
                    <a:pt x="28956" y="0"/>
                  </a:moveTo>
                  <a:lnTo>
                    <a:pt x="18002" y="1904"/>
                  </a:lnTo>
                  <a:lnTo>
                    <a:pt x="8763" y="7238"/>
                  </a:lnTo>
                  <a:lnTo>
                    <a:pt x="2381" y="15430"/>
                  </a:lnTo>
                  <a:lnTo>
                    <a:pt x="0" y="25908"/>
                  </a:lnTo>
                  <a:lnTo>
                    <a:pt x="2381" y="34623"/>
                  </a:lnTo>
                  <a:lnTo>
                    <a:pt x="8762" y="41909"/>
                  </a:lnTo>
                  <a:lnTo>
                    <a:pt x="18002" y="46910"/>
                  </a:lnTo>
                  <a:lnTo>
                    <a:pt x="28956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6" y="25908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57"/>
            <p:cNvSpPr/>
            <p:nvPr/>
          </p:nvSpPr>
          <p:spPr>
            <a:xfrm>
              <a:off x="1140333" y="3168014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90" h="48894">
                  <a:moveTo>
                    <a:pt x="28955" y="0"/>
                  </a:moveTo>
                  <a:lnTo>
                    <a:pt x="18002" y="1904"/>
                  </a:lnTo>
                  <a:lnTo>
                    <a:pt x="8762" y="7238"/>
                  </a:lnTo>
                  <a:lnTo>
                    <a:pt x="2381" y="15430"/>
                  </a:lnTo>
                  <a:lnTo>
                    <a:pt x="0" y="25907"/>
                  </a:lnTo>
                  <a:lnTo>
                    <a:pt x="2381" y="34623"/>
                  </a:lnTo>
                  <a:lnTo>
                    <a:pt x="8762" y="41909"/>
                  </a:lnTo>
                  <a:lnTo>
                    <a:pt x="18002" y="46910"/>
                  </a:lnTo>
                  <a:lnTo>
                    <a:pt x="28955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5" y="25907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5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58"/>
            <p:cNvSpPr/>
            <p:nvPr/>
          </p:nvSpPr>
          <p:spPr>
            <a:xfrm>
              <a:off x="1606677" y="4213478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25908" y="0"/>
                  </a:moveTo>
                  <a:lnTo>
                    <a:pt x="16073" y="1881"/>
                  </a:lnTo>
                  <a:lnTo>
                    <a:pt x="7810" y="7048"/>
                  </a:lnTo>
                  <a:lnTo>
                    <a:pt x="2119" y="14787"/>
                  </a:lnTo>
                  <a:lnTo>
                    <a:pt x="0" y="24384"/>
                  </a:lnTo>
                  <a:lnTo>
                    <a:pt x="2119" y="33099"/>
                  </a:lnTo>
                  <a:lnTo>
                    <a:pt x="7810" y="40386"/>
                  </a:lnTo>
                  <a:lnTo>
                    <a:pt x="16073" y="45386"/>
                  </a:lnTo>
                  <a:lnTo>
                    <a:pt x="25908" y="47243"/>
                  </a:lnTo>
                  <a:lnTo>
                    <a:pt x="35742" y="45386"/>
                  </a:lnTo>
                  <a:lnTo>
                    <a:pt x="44005" y="40385"/>
                  </a:lnTo>
                  <a:lnTo>
                    <a:pt x="49696" y="33099"/>
                  </a:lnTo>
                  <a:lnTo>
                    <a:pt x="51816" y="24384"/>
                  </a:lnTo>
                  <a:lnTo>
                    <a:pt x="49696" y="14787"/>
                  </a:lnTo>
                  <a:lnTo>
                    <a:pt x="44005" y="7048"/>
                  </a:lnTo>
                  <a:lnTo>
                    <a:pt x="35742" y="1881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59"/>
            <p:cNvSpPr/>
            <p:nvPr/>
          </p:nvSpPr>
          <p:spPr>
            <a:xfrm>
              <a:off x="1606676" y="4213478"/>
              <a:ext cx="52069" cy="47625"/>
            </a:xfrm>
            <a:custGeom>
              <a:avLst/>
              <a:gdLst/>
              <a:ahLst/>
              <a:cxnLst/>
              <a:rect l="l" t="t" r="r" b="b"/>
              <a:pathLst>
                <a:path w="52069" h="47625">
                  <a:moveTo>
                    <a:pt x="25907" y="0"/>
                  </a:moveTo>
                  <a:lnTo>
                    <a:pt x="16073" y="1881"/>
                  </a:lnTo>
                  <a:lnTo>
                    <a:pt x="7810" y="7048"/>
                  </a:lnTo>
                  <a:lnTo>
                    <a:pt x="2119" y="14787"/>
                  </a:lnTo>
                  <a:lnTo>
                    <a:pt x="0" y="24383"/>
                  </a:lnTo>
                  <a:lnTo>
                    <a:pt x="2119" y="33099"/>
                  </a:lnTo>
                  <a:lnTo>
                    <a:pt x="7810" y="40385"/>
                  </a:lnTo>
                  <a:lnTo>
                    <a:pt x="16073" y="45386"/>
                  </a:lnTo>
                  <a:lnTo>
                    <a:pt x="25907" y="47243"/>
                  </a:lnTo>
                  <a:lnTo>
                    <a:pt x="35742" y="45386"/>
                  </a:lnTo>
                  <a:lnTo>
                    <a:pt x="44005" y="40385"/>
                  </a:lnTo>
                  <a:lnTo>
                    <a:pt x="49696" y="33099"/>
                  </a:lnTo>
                  <a:lnTo>
                    <a:pt x="51815" y="24383"/>
                  </a:lnTo>
                  <a:lnTo>
                    <a:pt x="49696" y="14787"/>
                  </a:lnTo>
                  <a:lnTo>
                    <a:pt x="44005" y="7048"/>
                  </a:lnTo>
                  <a:lnTo>
                    <a:pt x="35742" y="1881"/>
                  </a:lnTo>
                  <a:lnTo>
                    <a:pt x="25907" y="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60"/>
            <p:cNvSpPr/>
            <p:nvPr/>
          </p:nvSpPr>
          <p:spPr>
            <a:xfrm>
              <a:off x="781430" y="3612260"/>
              <a:ext cx="70103" cy="68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61"/>
            <p:cNvSpPr/>
            <p:nvPr/>
          </p:nvSpPr>
          <p:spPr>
            <a:xfrm>
              <a:off x="1608510" y="3720369"/>
              <a:ext cx="2127250" cy="1337945"/>
            </a:xfrm>
            <a:custGeom>
              <a:avLst/>
              <a:gdLst/>
              <a:ahLst/>
              <a:cxnLst/>
              <a:rect l="l" t="t" r="r" b="b"/>
              <a:pathLst>
                <a:path w="2127250" h="1337945">
                  <a:moveTo>
                    <a:pt x="1220414" y="866489"/>
                  </a:moveTo>
                  <a:lnTo>
                    <a:pt x="1208579" y="868370"/>
                  </a:lnTo>
                  <a:lnTo>
                    <a:pt x="1198887" y="873537"/>
                  </a:lnTo>
                  <a:lnTo>
                    <a:pt x="1192339" y="881276"/>
                  </a:lnTo>
                  <a:lnTo>
                    <a:pt x="1189934" y="890873"/>
                  </a:lnTo>
                  <a:lnTo>
                    <a:pt x="1192339" y="900469"/>
                  </a:lnTo>
                  <a:lnTo>
                    <a:pt x="1198887" y="908208"/>
                  </a:lnTo>
                  <a:lnTo>
                    <a:pt x="1208579" y="913376"/>
                  </a:lnTo>
                  <a:lnTo>
                    <a:pt x="1220414" y="915257"/>
                  </a:lnTo>
                  <a:lnTo>
                    <a:pt x="1231368" y="913376"/>
                  </a:lnTo>
                  <a:lnTo>
                    <a:pt x="1240607" y="908208"/>
                  </a:lnTo>
                  <a:lnTo>
                    <a:pt x="1246989" y="900469"/>
                  </a:lnTo>
                  <a:lnTo>
                    <a:pt x="1249370" y="890873"/>
                  </a:lnTo>
                  <a:lnTo>
                    <a:pt x="1246989" y="881276"/>
                  </a:lnTo>
                  <a:lnTo>
                    <a:pt x="1240607" y="873537"/>
                  </a:lnTo>
                  <a:lnTo>
                    <a:pt x="1231368" y="868370"/>
                  </a:lnTo>
                  <a:lnTo>
                    <a:pt x="1220414" y="866489"/>
                  </a:lnTo>
                  <a:close/>
                </a:path>
                <a:path w="2127250" h="1337945">
                  <a:moveTo>
                    <a:pt x="19502" y="1188053"/>
                  </a:moveTo>
                  <a:lnTo>
                    <a:pt x="9572" y="1193911"/>
                  </a:lnTo>
                  <a:lnTo>
                    <a:pt x="2928" y="1201769"/>
                  </a:lnTo>
                  <a:lnTo>
                    <a:pt x="0" y="1210770"/>
                  </a:lnTo>
                  <a:lnTo>
                    <a:pt x="1214" y="1220057"/>
                  </a:lnTo>
                  <a:lnTo>
                    <a:pt x="6215" y="1227105"/>
                  </a:lnTo>
                  <a:lnTo>
                    <a:pt x="13787" y="1231868"/>
                  </a:lnTo>
                  <a:lnTo>
                    <a:pt x="23074" y="1233773"/>
                  </a:lnTo>
                  <a:lnTo>
                    <a:pt x="33218" y="1232249"/>
                  </a:lnTo>
                  <a:lnTo>
                    <a:pt x="42267" y="1227510"/>
                  </a:lnTo>
                  <a:lnTo>
                    <a:pt x="48458" y="1220628"/>
                  </a:lnTo>
                  <a:lnTo>
                    <a:pt x="51220" y="1212318"/>
                  </a:lnTo>
                  <a:lnTo>
                    <a:pt x="49982" y="1203293"/>
                  </a:lnTo>
                  <a:lnTo>
                    <a:pt x="45648" y="1194482"/>
                  </a:lnTo>
                  <a:lnTo>
                    <a:pt x="38171" y="1188815"/>
                  </a:lnTo>
                  <a:lnTo>
                    <a:pt x="28979" y="1186576"/>
                  </a:lnTo>
                  <a:lnTo>
                    <a:pt x="19502" y="1188053"/>
                  </a:lnTo>
                  <a:close/>
                </a:path>
                <a:path w="2127250" h="1337945">
                  <a:moveTo>
                    <a:pt x="2090618" y="2381"/>
                  </a:moveTo>
                  <a:lnTo>
                    <a:pt x="2080450" y="7381"/>
                  </a:lnTo>
                  <a:lnTo>
                    <a:pt x="2073282" y="14954"/>
                  </a:lnTo>
                  <a:lnTo>
                    <a:pt x="2069830" y="24241"/>
                  </a:lnTo>
                  <a:lnTo>
                    <a:pt x="2070806" y="34385"/>
                  </a:lnTo>
                  <a:lnTo>
                    <a:pt x="2076068" y="42529"/>
                  </a:lnTo>
                  <a:lnTo>
                    <a:pt x="2084331" y="48101"/>
                  </a:lnTo>
                  <a:lnTo>
                    <a:pt x="2094595" y="50244"/>
                  </a:lnTo>
                  <a:lnTo>
                    <a:pt x="2105858" y="48101"/>
                  </a:lnTo>
                  <a:lnTo>
                    <a:pt x="2116026" y="42862"/>
                  </a:lnTo>
                  <a:lnTo>
                    <a:pt x="2123193" y="34766"/>
                  </a:lnTo>
                  <a:lnTo>
                    <a:pt x="2126646" y="24955"/>
                  </a:lnTo>
                  <a:lnTo>
                    <a:pt x="2125670" y="14573"/>
                  </a:lnTo>
                  <a:lnTo>
                    <a:pt x="2120193" y="6667"/>
                  </a:lnTo>
                  <a:lnTo>
                    <a:pt x="2111573" y="1619"/>
                  </a:lnTo>
                  <a:lnTo>
                    <a:pt x="2101238" y="0"/>
                  </a:lnTo>
                  <a:lnTo>
                    <a:pt x="2090618" y="2381"/>
                  </a:lnTo>
                  <a:close/>
                </a:path>
                <a:path w="2127250" h="1337945">
                  <a:moveTo>
                    <a:pt x="1397198" y="1288637"/>
                  </a:moveTo>
                  <a:lnTo>
                    <a:pt x="1387030" y="1293852"/>
                  </a:lnTo>
                  <a:lnTo>
                    <a:pt x="1379862" y="1301781"/>
                  </a:lnTo>
                  <a:lnTo>
                    <a:pt x="1376410" y="1311140"/>
                  </a:lnTo>
                  <a:lnTo>
                    <a:pt x="1377386" y="1320641"/>
                  </a:lnTo>
                  <a:lnTo>
                    <a:pt x="1382887" y="1329451"/>
                  </a:lnTo>
                  <a:lnTo>
                    <a:pt x="1391673" y="1335119"/>
                  </a:lnTo>
                  <a:lnTo>
                    <a:pt x="1402460" y="1337357"/>
                  </a:lnTo>
                  <a:lnTo>
                    <a:pt x="1413962" y="1335881"/>
                  </a:lnTo>
                  <a:lnTo>
                    <a:pt x="1423273" y="1329785"/>
                  </a:lnTo>
                  <a:lnTo>
                    <a:pt x="1430154" y="1321403"/>
                  </a:lnTo>
                  <a:lnTo>
                    <a:pt x="1433893" y="1311878"/>
                  </a:lnTo>
                  <a:lnTo>
                    <a:pt x="1433774" y="1302353"/>
                  </a:lnTo>
                  <a:lnTo>
                    <a:pt x="1428488" y="1293780"/>
                  </a:lnTo>
                  <a:lnTo>
                    <a:pt x="1420058" y="1288637"/>
                  </a:lnTo>
                  <a:lnTo>
                    <a:pt x="1409342" y="1286922"/>
                  </a:lnTo>
                  <a:lnTo>
                    <a:pt x="1397198" y="1288637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62"/>
            <p:cNvSpPr/>
            <p:nvPr/>
          </p:nvSpPr>
          <p:spPr>
            <a:xfrm>
              <a:off x="861988" y="3170443"/>
              <a:ext cx="57785" cy="50800"/>
            </a:xfrm>
            <a:custGeom>
              <a:avLst/>
              <a:gdLst/>
              <a:ahLst/>
              <a:cxnLst/>
              <a:rect l="l" t="t" r="r" b="b"/>
              <a:pathLst>
                <a:path w="57784" h="50800">
                  <a:moveTo>
                    <a:pt x="32289" y="0"/>
                  </a:moveTo>
                  <a:lnTo>
                    <a:pt x="20788" y="2143"/>
                  </a:lnTo>
                  <a:lnTo>
                    <a:pt x="10620" y="7358"/>
                  </a:lnTo>
                  <a:lnTo>
                    <a:pt x="3452" y="15287"/>
                  </a:lnTo>
                  <a:lnTo>
                    <a:pt x="0" y="24645"/>
                  </a:lnTo>
                  <a:lnTo>
                    <a:pt x="976" y="34147"/>
                  </a:lnTo>
                  <a:lnTo>
                    <a:pt x="6453" y="42933"/>
                  </a:lnTo>
                  <a:lnTo>
                    <a:pt x="15073" y="48434"/>
                  </a:lnTo>
                  <a:lnTo>
                    <a:pt x="25407" y="50220"/>
                  </a:lnTo>
                  <a:lnTo>
                    <a:pt x="36028" y="47863"/>
                  </a:lnTo>
                  <a:lnTo>
                    <a:pt x="46220" y="42648"/>
                  </a:lnTo>
                  <a:lnTo>
                    <a:pt x="53554" y="34718"/>
                  </a:lnTo>
                  <a:lnTo>
                    <a:pt x="57459" y="25360"/>
                  </a:lnTo>
                  <a:lnTo>
                    <a:pt x="57364" y="15859"/>
                  </a:lnTo>
                  <a:lnTo>
                    <a:pt x="51863" y="7715"/>
                  </a:lnTo>
                  <a:lnTo>
                    <a:pt x="43076" y="2143"/>
                  </a:lnTo>
                  <a:lnTo>
                    <a:pt x="32289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3"/>
            <p:cNvSpPr/>
            <p:nvPr/>
          </p:nvSpPr>
          <p:spPr>
            <a:xfrm>
              <a:off x="861988" y="3170443"/>
              <a:ext cx="2740025" cy="1835785"/>
            </a:xfrm>
            <a:custGeom>
              <a:avLst/>
              <a:gdLst/>
              <a:ahLst/>
              <a:cxnLst/>
              <a:rect l="l" t="t" r="r" b="b"/>
              <a:pathLst>
                <a:path w="2740025" h="1835785">
                  <a:moveTo>
                    <a:pt x="20788" y="2143"/>
                  </a:moveTo>
                  <a:lnTo>
                    <a:pt x="10620" y="7358"/>
                  </a:lnTo>
                  <a:lnTo>
                    <a:pt x="3452" y="15287"/>
                  </a:lnTo>
                  <a:lnTo>
                    <a:pt x="0" y="24645"/>
                  </a:lnTo>
                  <a:lnTo>
                    <a:pt x="976" y="34147"/>
                  </a:lnTo>
                  <a:lnTo>
                    <a:pt x="6453" y="42933"/>
                  </a:lnTo>
                  <a:lnTo>
                    <a:pt x="15073" y="48434"/>
                  </a:lnTo>
                  <a:lnTo>
                    <a:pt x="25407" y="50220"/>
                  </a:lnTo>
                  <a:lnTo>
                    <a:pt x="36028" y="47863"/>
                  </a:lnTo>
                  <a:lnTo>
                    <a:pt x="46220" y="42648"/>
                  </a:lnTo>
                  <a:lnTo>
                    <a:pt x="53554" y="34718"/>
                  </a:lnTo>
                  <a:lnTo>
                    <a:pt x="57459" y="25360"/>
                  </a:lnTo>
                  <a:lnTo>
                    <a:pt x="57364" y="15859"/>
                  </a:lnTo>
                  <a:lnTo>
                    <a:pt x="51863" y="7715"/>
                  </a:lnTo>
                  <a:lnTo>
                    <a:pt x="43076" y="2143"/>
                  </a:lnTo>
                  <a:lnTo>
                    <a:pt x="32289" y="0"/>
                  </a:lnTo>
                  <a:lnTo>
                    <a:pt x="20788" y="2143"/>
                  </a:lnTo>
                  <a:close/>
                </a:path>
                <a:path w="2740025" h="1835785">
                  <a:moveTo>
                    <a:pt x="1572220" y="898255"/>
                  </a:moveTo>
                  <a:lnTo>
                    <a:pt x="1562933" y="903493"/>
                  </a:lnTo>
                  <a:lnTo>
                    <a:pt x="1556218" y="911590"/>
                  </a:lnTo>
                  <a:lnTo>
                    <a:pt x="1552932" y="921400"/>
                  </a:lnTo>
                  <a:lnTo>
                    <a:pt x="1553932" y="931783"/>
                  </a:lnTo>
                  <a:lnTo>
                    <a:pt x="1558980" y="940593"/>
                  </a:lnTo>
                  <a:lnTo>
                    <a:pt x="1566886" y="946261"/>
                  </a:lnTo>
                  <a:lnTo>
                    <a:pt x="1577078" y="948499"/>
                  </a:lnTo>
                  <a:lnTo>
                    <a:pt x="1588984" y="947023"/>
                  </a:lnTo>
                  <a:lnTo>
                    <a:pt x="1599152" y="940903"/>
                  </a:lnTo>
                  <a:lnTo>
                    <a:pt x="1606319" y="932354"/>
                  </a:lnTo>
                  <a:lnTo>
                    <a:pt x="1609772" y="922377"/>
                  </a:lnTo>
                  <a:lnTo>
                    <a:pt x="1608796" y="911971"/>
                  </a:lnTo>
                  <a:lnTo>
                    <a:pt x="1603295" y="904041"/>
                  </a:lnTo>
                  <a:lnTo>
                    <a:pt x="1594508" y="898826"/>
                  </a:lnTo>
                  <a:lnTo>
                    <a:pt x="1583721" y="896754"/>
                  </a:lnTo>
                  <a:lnTo>
                    <a:pt x="1572220" y="898255"/>
                  </a:lnTo>
                  <a:close/>
                </a:path>
                <a:path w="2740025" h="1835785">
                  <a:moveTo>
                    <a:pt x="2704552" y="1789795"/>
                  </a:moveTo>
                  <a:lnTo>
                    <a:pt x="2693503" y="1795010"/>
                  </a:lnTo>
                  <a:lnTo>
                    <a:pt x="2685883" y="1802939"/>
                  </a:lnTo>
                  <a:lnTo>
                    <a:pt x="2682263" y="1812297"/>
                  </a:lnTo>
                  <a:lnTo>
                    <a:pt x="2683216" y="1821799"/>
                  </a:lnTo>
                  <a:lnTo>
                    <a:pt x="2688478" y="1829490"/>
                  </a:lnTo>
                  <a:lnTo>
                    <a:pt x="2696741" y="1834181"/>
                  </a:lnTo>
                  <a:lnTo>
                    <a:pt x="2707004" y="1835729"/>
                  </a:lnTo>
                  <a:lnTo>
                    <a:pt x="2718268" y="1833991"/>
                  </a:lnTo>
                  <a:lnTo>
                    <a:pt x="2728460" y="1828776"/>
                  </a:lnTo>
                  <a:lnTo>
                    <a:pt x="2735794" y="1820846"/>
                  </a:lnTo>
                  <a:lnTo>
                    <a:pt x="2739699" y="1811488"/>
                  </a:lnTo>
                  <a:lnTo>
                    <a:pt x="2739604" y="1801987"/>
                  </a:lnTo>
                  <a:lnTo>
                    <a:pt x="2734127" y="1794081"/>
                  </a:lnTo>
                  <a:lnTo>
                    <a:pt x="2725507" y="1789033"/>
                  </a:lnTo>
                  <a:lnTo>
                    <a:pt x="2715172" y="1787413"/>
                  </a:lnTo>
                  <a:lnTo>
                    <a:pt x="2704552" y="178979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4"/>
            <p:cNvSpPr/>
            <p:nvPr/>
          </p:nvSpPr>
          <p:spPr>
            <a:xfrm>
              <a:off x="852868" y="412203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33527" y="0"/>
                  </a:moveTo>
                  <a:lnTo>
                    <a:pt x="22288" y="1524"/>
                  </a:lnTo>
                  <a:lnTo>
                    <a:pt x="11239" y="7143"/>
                  </a:lnTo>
                  <a:lnTo>
                    <a:pt x="3619" y="14477"/>
                  </a:lnTo>
                  <a:lnTo>
                    <a:pt x="0" y="22955"/>
                  </a:lnTo>
                  <a:lnTo>
                    <a:pt x="952" y="32003"/>
                  </a:lnTo>
                  <a:lnTo>
                    <a:pt x="6238" y="40576"/>
                  </a:lnTo>
                  <a:lnTo>
                    <a:pt x="14668" y="45719"/>
                  </a:lnTo>
                  <a:lnTo>
                    <a:pt x="25384" y="47434"/>
                  </a:lnTo>
                  <a:lnTo>
                    <a:pt x="37528" y="45719"/>
                  </a:lnTo>
                  <a:lnTo>
                    <a:pt x="46815" y="39862"/>
                  </a:lnTo>
                  <a:lnTo>
                    <a:pt x="53530" y="32003"/>
                  </a:lnTo>
                  <a:lnTo>
                    <a:pt x="56816" y="23002"/>
                  </a:lnTo>
                  <a:lnTo>
                    <a:pt x="55816" y="13715"/>
                  </a:lnTo>
                  <a:lnTo>
                    <a:pt x="51434" y="6667"/>
                  </a:lnTo>
                  <a:lnTo>
                    <a:pt x="43624" y="1905"/>
                  </a:lnTo>
                  <a:lnTo>
                    <a:pt x="33527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5"/>
            <p:cNvSpPr/>
            <p:nvPr/>
          </p:nvSpPr>
          <p:spPr>
            <a:xfrm>
              <a:off x="852868" y="4122038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>
                  <a:moveTo>
                    <a:pt x="22288" y="1523"/>
                  </a:moveTo>
                  <a:lnTo>
                    <a:pt x="11239" y="7143"/>
                  </a:lnTo>
                  <a:lnTo>
                    <a:pt x="3619" y="14477"/>
                  </a:lnTo>
                  <a:lnTo>
                    <a:pt x="0" y="22955"/>
                  </a:lnTo>
                  <a:lnTo>
                    <a:pt x="952" y="32003"/>
                  </a:lnTo>
                  <a:lnTo>
                    <a:pt x="6238" y="40576"/>
                  </a:lnTo>
                  <a:lnTo>
                    <a:pt x="14668" y="45719"/>
                  </a:lnTo>
                  <a:lnTo>
                    <a:pt x="25384" y="47434"/>
                  </a:lnTo>
                  <a:lnTo>
                    <a:pt x="37528" y="45719"/>
                  </a:lnTo>
                  <a:lnTo>
                    <a:pt x="46815" y="39862"/>
                  </a:lnTo>
                  <a:lnTo>
                    <a:pt x="53530" y="32003"/>
                  </a:lnTo>
                  <a:lnTo>
                    <a:pt x="56816" y="23002"/>
                  </a:lnTo>
                  <a:lnTo>
                    <a:pt x="55816" y="13715"/>
                  </a:lnTo>
                  <a:lnTo>
                    <a:pt x="51434" y="6667"/>
                  </a:lnTo>
                  <a:lnTo>
                    <a:pt x="43624" y="1904"/>
                  </a:lnTo>
                  <a:lnTo>
                    <a:pt x="33527" y="0"/>
                  </a:lnTo>
                  <a:lnTo>
                    <a:pt x="22288" y="1523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66"/>
            <p:cNvSpPr/>
            <p:nvPr/>
          </p:nvSpPr>
          <p:spPr>
            <a:xfrm>
              <a:off x="1585341" y="3555111"/>
              <a:ext cx="52069" cy="46355"/>
            </a:xfrm>
            <a:custGeom>
              <a:avLst/>
              <a:gdLst/>
              <a:ahLst/>
              <a:cxnLst/>
              <a:rect l="l" t="t" r="r" b="b"/>
              <a:pathLst>
                <a:path w="52069" h="46354">
                  <a:moveTo>
                    <a:pt x="28955" y="0"/>
                  </a:moveTo>
                  <a:lnTo>
                    <a:pt x="18859" y="738"/>
                  </a:lnTo>
                  <a:lnTo>
                    <a:pt x="9906" y="4762"/>
                  </a:lnTo>
                  <a:lnTo>
                    <a:pt x="3238" y="11358"/>
                  </a:lnTo>
                  <a:lnTo>
                    <a:pt x="0" y="19812"/>
                  </a:lnTo>
                  <a:lnTo>
                    <a:pt x="142" y="29432"/>
                  </a:lnTo>
                  <a:lnTo>
                    <a:pt x="4571" y="37337"/>
                  </a:lnTo>
                  <a:lnTo>
                    <a:pt x="12430" y="42957"/>
                  </a:lnTo>
                  <a:lnTo>
                    <a:pt x="22859" y="45719"/>
                  </a:lnTo>
                  <a:lnTo>
                    <a:pt x="33385" y="46077"/>
                  </a:lnTo>
                  <a:lnTo>
                    <a:pt x="41909" y="42862"/>
                  </a:lnTo>
                  <a:lnTo>
                    <a:pt x="48148" y="36504"/>
                  </a:lnTo>
                  <a:lnTo>
                    <a:pt x="51815" y="27431"/>
                  </a:lnTo>
                  <a:lnTo>
                    <a:pt x="51030" y="18430"/>
                  </a:lnTo>
                  <a:lnTo>
                    <a:pt x="46672" y="10286"/>
                  </a:lnTo>
                  <a:lnTo>
                    <a:pt x="39171" y="3857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67"/>
            <p:cNvSpPr/>
            <p:nvPr/>
          </p:nvSpPr>
          <p:spPr>
            <a:xfrm>
              <a:off x="1585340" y="3555110"/>
              <a:ext cx="52069" cy="46355"/>
            </a:xfrm>
            <a:custGeom>
              <a:avLst/>
              <a:gdLst/>
              <a:ahLst/>
              <a:cxnLst/>
              <a:rect l="l" t="t" r="r" b="b"/>
              <a:pathLst>
                <a:path w="52069" h="46354">
                  <a:moveTo>
                    <a:pt x="51815" y="27431"/>
                  </a:moveTo>
                  <a:lnTo>
                    <a:pt x="51030" y="18430"/>
                  </a:lnTo>
                  <a:lnTo>
                    <a:pt x="46672" y="10286"/>
                  </a:lnTo>
                  <a:lnTo>
                    <a:pt x="39171" y="3857"/>
                  </a:lnTo>
                  <a:lnTo>
                    <a:pt x="28955" y="0"/>
                  </a:lnTo>
                  <a:lnTo>
                    <a:pt x="18859" y="738"/>
                  </a:lnTo>
                  <a:lnTo>
                    <a:pt x="9905" y="4762"/>
                  </a:lnTo>
                  <a:lnTo>
                    <a:pt x="3238" y="11358"/>
                  </a:lnTo>
                  <a:lnTo>
                    <a:pt x="0" y="19811"/>
                  </a:lnTo>
                  <a:lnTo>
                    <a:pt x="142" y="29432"/>
                  </a:lnTo>
                  <a:lnTo>
                    <a:pt x="4571" y="37337"/>
                  </a:lnTo>
                  <a:lnTo>
                    <a:pt x="12430" y="42957"/>
                  </a:lnTo>
                  <a:lnTo>
                    <a:pt x="22859" y="45719"/>
                  </a:lnTo>
                  <a:lnTo>
                    <a:pt x="33385" y="46077"/>
                  </a:lnTo>
                  <a:lnTo>
                    <a:pt x="41909" y="42862"/>
                  </a:lnTo>
                  <a:lnTo>
                    <a:pt x="48148" y="36504"/>
                  </a:lnTo>
                  <a:lnTo>
                    <a:pt x="51815" y="2743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68"/>
            <p:cNvSpPr/>
            <p:nvPr/>
          </p:nvSpPr>
          <p:spPr>
            <a:xfrm>
              <a:off x="1843658" y="5686424"/>
              <a:ext cx="68579" cy="6553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9"/>
            <p:cNvSpPr/>
            <p:nvPr/>
          </p:nvSpPr>
          <p:spPr>
            <a:xfrm>
              <a:off x="846201" y="4577595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33528" y="119"/>
                  </a:moveTo>
                  <a:lnTo>
                    <a:pt x="21431" y="0"/>
                  </a:lnTo>
                  <a:lnTo>
                    <a:pt x="11049" y="3738"/>
                  </a:lnTo>
                  <a:lnTo>
                    <a:pt x="3524" y="10620"/>
                  </a:lnTo>
                  <a:lnTo>
                    <a:pt x="0" y="19931"/>
                  </a:lnTo>
                  <a:lnTo>
                    <a:pt x="1047" y="28051"/>
                  </a:lnTo>
                  <a:lnTo>
                    <a:pt x="6096" y="35742"/>
                  </a:lnTo>
                  <a:lnTo>
                    <a:pt x="14573" y="42005"/>
                  </a:lnTo>
                  <a:lnTo>
                    <a:pt x="25908" y="45839"/>
                  </a:lnTo>
                  <a:lnTo>
                    <a:pt x="37766" y="45338"/>
                  </a:lnTo>
                  <a:lnTo>
                    <a:pt x="47625" y="41838"/>
                  </a:lnTo>
                  <a:lnTo>
                    <a:pt x="54625" y="35766"/>
                  </a:lnTo>
                  <a:lnTo>
                    <a:pt x="57912" y="27551"/>
                  </a:lnTo>
                  <a:lnTo>
                    <a:pt x="56888" y="18335"/>
                  </a:lnTo>
                  <a:lnTo>
                    <a:pt x="52006" y="9834"/>
                  </a:lnTo>
                  <a:lnTo>
                    <a:pt x="43981" y="3333"/>
                  </a:lnTo>
                  <a:lnTo>
                    <a:pt x="33528" y="1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70"/>
            <p:cNvSpPr/>
            <p:nvPr/>
          </p:nvSpPr>
          <p:spPr>
            <a:xfrm>
              <a:off x="846200" y="4577595"/>
              <a:ext cx="58419" cy="46355"/>
            </a:xfrm>
            <a:custGeom>
              <a:avLst/>
              <a:gdLst/>
              <a:ahLst/>
              <a:cxnLst/>
              <a:rect l="l" t="t" r="r" b="b"/>
              <a:pathLst>
                <a:path w="58419" h="46354">
                  <a:moveTo>
                    <a:pt x="57911" y="27551"/>
                  </a:moveTo>
                  <a:lnTo>
                    <a:pt x="21431" y="0"/>
                  </a:lnTo>
                  <a:lnTo>
                    <a:pt x="11048" y="3738"/>
                  </a:lnTo>
                  <a:lnTo>
                    <a:pt x="3524" y="10620"/>
                  </a:lnTo>
                  <a:lnTo>
                    <a:pt x="0" y="19931"/>
                  </a:lnTo>
                  <a:lnTo>
                    <a:pt x="1047" y="28051"/>
                  </a:lnTo>
                  <a:lnTo>
                    <a:pt x="6095" y="35742"/>
                  </a:lnTo>
                  <a:lnTo>
                    <a:pt x="14573" y="42005"/>
                  </a:lnTo>
                  <a:lnTo>
                    <a:pt x="25907" y="45839"/>
                  </a:lnTo>
                  <a:lnTo>
                    <a:pt x="37766" y="45338"/>
                  </a:lnTo>
                  <a:lnTo>
                    <a:pt x="47624" y="41838"/>
                  </a:lnTo>
                  <a:lnTo>
                    <a:pt x="54625" y="35766"/>
                  </a:lnTo>
                  <a:lnTo>
                    <a:pt x="57911" y="2755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71"/>
            <p:cNvSpPr/>
            <p:nvPr/>
          </p:nvSpPr>
          <p:spPr>
            <a:xfrm>
              <a:off x="2050160" y="2907410"/>
              <a:ext cx="52069" cy="45720"/>
            </a:xfrm>
            <a:custGeom>
              <a:avLst/>
              <a:gdLst/>
              <a:ahLst/>
              <a:cxnLst/>
              <a:rect l="l" t="t" r="r" b="b"/>
              <a:pathLst>
                <a:path w="52069" h="45719">
                  <a:moveTo>
                    <a:pt x="30480" y="0"/>
                  </a:moveTo>
                  <a:lnTo>
                    <a:pt x="19502" y="523"/>
                  </a:lnTo>
                  <a:lnTo>
                    <a:pt x="10096" y="4190"/>
                  </a:lnTo>
                  <a:lnTo>
                    <a:pt x="3262" y="10715"/>
                  </a:lnTo>
                  <a:lnTo>
                    <a:pt x="0" y="19812"/>
                  </a:lnTo>
                  <a:lnTo>
                    <a:pt x="1000" y="28789"/>
                  </a:lnTo>
                  <a:lnTo>
                    <a:pt x="5714" y="36766"/>
                  </a:lnTo>
                  <a:lnTo>
                    <a:pt x="13287" y="42743"/>
                  </a:lnTo>
                  <a:lnTo>
                    <a:pt x="22859" y="45719"/>
                  </a:lnTo>
                  <a:lnTo>
                    <a:pt x="33599" y="45196"/>
                  </a:lnTo>
                  <a:lnTo>
                    <a:pt x="42481" y="41528"/>
                  </a:lnTo>
                  <a:lnTo>
                    <a:pt x="48791" y="35004"/>
                  </a:lnTo>
                  <a:lnTo>
                    <a:pt x="51815" y="25907"/>
                  </a:lnTo>
                  <a:lnTo>
                    <a:pt x="51268" y="17573"/>
                  </a:lnTo>
                  <a:lnTo>
                    <a:pt x="47434" y="9525"/>
                  </a:lnTo>
                  <a:lnTo>
                    <a:pt x="40457" y="319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2"/>
            <p:cNvSpPr/>
            <p:nvPr/>
          </p:nvSpPr>
          <p:spPr>
            <a:xfrm>
              <a:off x="2050160" y="2907410"/>
              <a:ext cx="52069" cy="45720"/>
            </a:xfrm>
            <a:custGeom>
              <a:avLst/>
              <a:gdLst/>
              <a:ahLst/>
              <a:cxnLst/>
              <a:rect l="l" t="t" r="r" b="b"/>
              <a:pathLst>
                <a:path w="52069" h="45719">
                  <a:moveTo>
                    <a:pt x="51815" y="25907"/>
                  </a:moveTo>
                  <a:lnTo>
                    <a:pt x="51268" y="17573"/>
                  </a:lnTo>
                  <a:lnTo>
                    <a:pt x="47434" y="9524"/>
                  </a:lnTo>
                  <a:lnTo>
                    <a:pt x="40457" y="3190"/>
                  </a:lnTo>
                  <a:lnTo>
                    <a:pt x="30479" y="0"/>
                  </a:lnTo>
                  <a:lnTo>
                    <a:pt x="19502" y="523"/>
                  </a:lnTo>
                  <a:lnTo>
                    <a:pt x="10096" y="4190"/>
                  </a:lnTo>
                  <a:lnTo>
                    <a:pt x="3262" y="10715"/>
                  </a:lnTo>
                  <a:lnTo>
                    <a:pt x="0" y="19811"/>
                  </a:lnTo>
                  <a:lnTo>
                    <a:pt x="1000" y="28789"/>
                  </a:lnTo>
                  <a:lnTo>
                    <a:pt x="5714" y="36766"/>
                  </a:lnTo>
                  <a:lnTo>
                    <a:pt x="13287" y="42743"/>
                  </a:lnTo>
                  <a:lnTo>
                    <a:pt x="22859" y="45719"/>
                  </a:lnTo>
                  <a:lnTo>
                    <a:pt x="33599" y="45196"/>
                  </a:lnTo>
                  <a:lnTo>
                    <a:pt x="42481" y="41528"/>
                  </a:lnTo>
                  <a:lnTo>
                    <a:pt x="48791" y="35004"/>
                  </a:lnTo>
                  <a:lnTo>
                    <a:pt x="51815" y="25907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73"/>
            <p:cNvSpPr/>
            <p:nvPr/>
          </p:nvSpPr>
          <p:spPr>
            <a:xfrm>
              <a:off x="2986658" y="4610480"/>
              <a:ext cx="70103" cy="685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74"/>
            <p:cNvSpPr/>
            <p:nvPr/>
          </p:nvSpPr>
          <p:spPr>
            <a:xfrm>
              <a:off x="2077592" y="3858220"/>
              <a:ext cx="1274445" cy="744220"/>
            </a:xfrm>
            <a:custGeom>
              <a:avLst/>
              <a:gdLst/>
              <a:ahLst/>
              <a:cxnLst/>
              <a:rect l="l" t="t" r="r" b="b"/>
              <a:pathLst>
                <a:path w="1274445" h="744220">
                  <a:moveTo>
                    <a:pt x="51815" y="724066"/>
                  </a:moveTo>
                  <a:lnTo>
                    <a:pt x="50815" y="715065"/>
                  </a:lnTo>
                  <a:lnTo>
                    <a:pt x="46100" y="706921"/>
                  </a:lnTo>
                  <a:lnTo>
                    <a:pt x="38528" y="700492"/>
                  </a:lnTo>
                  <a:lnTo>
                    <a:pt x="28955" y="696634"/>
                  </a:lnTo>
                  <a:lnTo>
                    <a:pt x="18859" y="697372"/>
                  </a:lnTo>
                  <a:lnTo>
                    <a:pt x="9905" y="701397"/>
                  </a:lnTo>
                  <a:lnTo>
                    <a:pt x="3238" y="707993"/>
                  </a:lnTo>
                  <a:lnTo>
                    <a:pt x="0" y="716446"/>
                  </a:lnTo>
                  <a:lnTo>
                    <a:pt x="761" y="726305"/>
                  </a:lnTo>
                  <a:lnTo>
                    <a:pt x="4952" y="734734"/>
                  </a:lnTo>
                  <a:lnTo>
                    <a:pt x="12001" y="740878"/>
                  </a:lnTo>
                  <a:lnTo>
                    <a:pt x="21335" y="743878"/>
                  </a:lnTo>
                  <a:lnTo>
                    <a:pt x="32313" y="743997"/>
                  </a:lnTo>
                  <a:lnTo>
                    <a:pt x="41719" y="740259"/>
                  </a:lnTo>
                  <a:lnTo>
                    <a:pt x="48553" y="733377"/>
                  </a:lnTo>
                  <a:lnTo>
                    <a:pt x="51815" y="724066"/>
                  </a:lnTo>
                  <a:close/>
                </a:path>
                <a:path w="1274445" h="744220">
                  <a:moveTo>
                    <a:pt x="1274063" y="26074"/>
                  </a:moveTo>
                  <a:lnTo>
                    <a:pt x="1239821" y="0"/>
                  </a:lnTo>
                  <a:lnTo>
                    <a:pt x="1231391" y="3405"/>
                  </a:lnTo>
                  <a:lnTo>
                    <a:pt x="1225248" y="9382"/>
                  </a:lnTo>
                  <a:lnTo>
                    <a:pt x="1222247" y="16930"/>
                  </a:lnTo>
                  <a:lnTo>
                    <a:pt x="1222152" y="26789"/>
                  </a:lnTo>
                  <a:lnTo>
                    <a:pt x="1226057" y="35218"/>
                  </a:lnTo>
                  <a:lnTo>
                    <a:pt x="1233392" y="41362"/>
                  </a:lnTo>
                  <a:lnTo>
                    <a:pt x="1243583" y="44362"/>
                  </a:lnTo>
                  <a:lnTo>
                    <a:pt x="1254347" y="44505"/>
                  </a:lnTo>
                  <a:lnTo>
                    <a:pt x="1263395" y="40933"/>
                  </a:lnTo>
                  <a:lnTo>
                    <a:pt x="1270158" y="34504"/>
                  </a:lnTo>
                  <a:lnTo>
                    <a:pt x="1274063" y="26074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75"/>
            <p:cNvSpPr/>
            <p:nvPr/>
          </p:nvSpPr>
          <p:spPr>
            <a:xfrm>
              <a:off x="820293" y="2863095"/>
              <a:ext cx="58419" cy="47625"/>
            </a:xfrm>
            <a:custGeom>
              <a:avLst/>
              <a:gdLst/>
              <a:ahLst/>
              <a:cxnLst/>
              <a:rect l="l" t="t" r="r" b="b"/>
              <a:pathLst>
                <a:path w="58419" h="47625">
                  <a:moveTo>
                    <a:pt x="32003" y="119"/>
                  </a:moveTo>
                  <a:lnTo>
                    <a:pt x="20145" y="0"/>
                  </a:lnTo>
                  <a:lnTo>
                    <a:pt x="10286" y="3738"/>
                  </a:lnTo>
                  <a:lnTo>
                    <a:pt x="3286" y="10620"/>
                  </a:lnTo>
                  <a:lnTo>
                    <a:pt x="0" y="19931"/>
                  </a:lnTo>
                  <a:lnTo>
                    <a:pt x="1023" y="28932"/>
                  </a:lnTo>
                  <a:lnTo>
                    <a:pt x="5905" y="37076"/>
                  </a:lnTo>
                  <a:lnTo>
                    <a:pt x="13930" y="43505"/>
                  </a:lnTo>
                  <a:lnTo>
                    <a:pt x="24384" y="47363"/>
                  </a:lnTo>
                  <a:lnTo>
                    <a:pt x="36480" y="46839"/>
                  </a:lnTo>
                  <a:lnTo>
                    <a:pt x="46862" y="43172"/>
                  </a:lnTo>
                  <a:lnTo>
                    <a:pt x="54387" y="36647"/>
                  </a:lnTo>
                  <a:lnTo>
                    <a:pt x="57912" y="27551"/>
                  </a:lnTo>
                  <a:lnTo>
                    <a:pt x="56864" y="18335"/>
                  </a:lnTo>
                  <a:lnTo>
                    <a:pt x="51815" y="9834"/>
                  </a:lnTo>
                  <a:lnTo>
                    <a:pt x="43338" y="3333"/>
                  </a:lnTo>
                  <a:lnTo>
                    <a:pt x="32003" y="119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76"/>
            <p:cNvSpPr/>
            <p:nvPr/>
          </p:nvSpPr>
          <p:spPr>
            <a:xfrm>
              <a:off x="820292" y="2863095"/>
              <a:ext cx="2179320" cy="2368550"/>
            </a:xfrm>
            <a:custGeom>
              <a:avLst/>
              <a:gdLst/>
              <a:ahLst/>
              <a:cxnLst/>
              <a:rect l="l" t="t" r="r" b="b"/>
              <a:pathLst>
                <a:path w="2179320" h="2368550">
                  <a:moveTo>
                    <a:pt x="57911" y="27551"/>
                  </a:moveTo>
                  <a:lnTo>
                    <a:pt x="20145" y="0"/>
                  </a:lnTo>
                  <a:lnTo>
                    <a:pt x="10286" y="3738"/>
                  </a:lnTo>
                  <a:lnTo>
                    <a:pt x="3286" y="10620"/>
                  </a:lnTo>
                  <a:lnTo>
                    <a:pt x="0" y="19931"/>
                  </a:lnTo>
                  <a:lnTo>
                    <a:pt x="1023" y="28932"/>
                  </a:lnTo>
                  <a:lnTo>
                    <a:pt x="5905" y="37076"/>
                  </a:lnTo>
                  <a:lnTo>
                    <a:pt x="13930" y="43505"/>
                  </a:lnTo>
                  <a:lnTo>
                    <a:pt x="24383" y="47363"/>
                  </a:lnTo>
                  <a:lnTo>
                    <a:pt x="36480" y="46839"/>
                  </a:lnTo>
                  <a:lnTo>
                    <a:pt x="46862" y="43172"/>
                  </a:lnTo>
                  <a:lnTo>
                    <a:pt x="54387" y="36647"/>
                  </a:lnTo>
                  <a:lnTo>
                    <a:pt x="57911" y="27551"/>
                  </a:lnTo>
                  <a:close/>
                </a:path>
                <a:path w="2179320" h="2368550">
                  <a:moveTo>
                    <a:pt x="2179319" y="931283"/>
                  </a:moveTo>
                  <a:lnTo>
                    <a:pt x="2178534" y="922281"/>
                  </a:lnTo>
                  <a:lnTo>
                    <a:pt x="2174176" y="914138"/>
                  </a:lnTo>
                  <a:lnTo>
                    <a:pt x="2166675" y="907708"/>
                  </a:lnTo>
                  <a:lnTo>
                    <a:pt x="2156459" y="903851"/>
                  </a:lnTo>
                  <a:lnTo>
                    <a:pt x="2146363" y="904589"/>
                  </a:lnTo>
                  <a:lnTo>
                    <a:pt x="2137409" y="908613"/>
                  </a:lnTo>
                  <a:lnTo>
                    <a:pt x="2130742" y="915209"/>
                  </a:lnTo>
                  <a:lnTo>
                    <a:pt x="2127503" y="923663"/>
                  </a:lnTo>
                  <a:lnTo>
                    <a:pt x="2128480" y="933283"/>
                  </a:lnTo>
                  <a:lnTo>
                    <a:pt x="2133028" y="941189"/>
                  </a:lnTo>
                  <a:lnTo>
                    <a:pt x="2140148" y="946808"/>
                  </a:lnTo>
                  <a:lnTo>
                    <a:pt x="2148839" y="949571"/>
                  </a:lnTo>
                  <a:lnTo>
                    <a:pt x="2159817" y="949070"/>
                  </a:lnTo>
                  <a:lnTo>
                    <a:pt x="2169223" y="945570"/>
                  </a:lnTo>
                  <a:lnTo>
                    <a:pt x="2176057" y="939498"/>
                  </a:lnTo>
                  <a:lnTo>
                    <a:pt x="2179319" y="931283"/>
                  </a:lnTo>
                  <a:close/>
                </a:path>
                <a:path w="2179320" h="2368550">
                  <a:moveTo>
                    <a:pt x="2045207" y="2345555"/>
                  </a:moveTo>
                  <a:lnTo>
                    <a:pt x="2044207" y="2333458"/>
                  </a:lnTo>
                  <a:lnTo>
                    <a:pt x="2039492" y="2323076"/>
                  </a:lnTo>
                  <a:lnTo>
                    <a:pt x="2031920" y="2315551"/>
                  </a:lnTo>
                  <a:lnTo>
                    <a:pt x="2022347" y="2312027"/>
                  </a:lnTo>
                  <a:lnTo>
                    <a:pt x="2012251" y="2313050"/>
                  </a:lnTo>
                  <a:lnTo>
                    <a:pt x="2003297" y="2317932"/>
                  </a:lnTo>
                  <a:lnTo>
                    <a:pt x="1996630" y="2325957"/>
                  </a:lnTo>
                  <a:lnTo>
                    <a:pt x="1993391" y="2336411"/>
                  </a:lnTo>
                  <a:lnTo>
                    <a:pt x="1993487" y="2347626"/>
                  </a:lnTo>
                  <a:lnTo>
                    <a:pt x="1997582" y="2357556"/>
                  </a:lnTo>
                  <a:lnTo>
                    <a:pt x="2004536" y="2364914"/>
                  </a:lnTo>
                  <a:lnTo>
                    <a:pt x="2013203" y="2368415"/>
                  </a:lnTo>
                  <a:lnTo>
                    <a:pt x="2024205" y="2368057"/>
                  </a:lnTo>
                  <a:lnTo>
                    <a:pt x="2033777" y="2363271"/>
                  </a:lnTo>
                  <a:lnTo>
                    <a:pt x="2041064" y="2355341"/>
                  </a:lnTo>
                  <a:lnTo>
                    <a:pt x="2045207" y="234555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77"/>
            <p:cNvSpPr/>
            <p:nvPr/>
          </p:nvSpPr>
          <p:spPr>
            <a:xfrm>
              <a:off x="1221795" y="4014596"/>
              <a:ext cx="68651" cy="6705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78"/>
            <p:cNvSpPr/>
            <p:nvPr/>
          </p:nvSpPr>
          <p:spPr>
            <a:xfrm>
              <a:off x="2053208" y="5331928"/>
              <a:ext cx="350520" cy="418465"/>
            </a:xfrm>
            <a:custGeom>
              <a:avLst/>
              <a:gdLst/>
              <a:ahLst/>
              <a:cxnLst/>
              <a:rect l="l" t="t" r="r" b="b"/>
              <a:pathLst>
                <a:path w="350519" h="418464">
                  <a:moveTo>
                    <a:pt x="350519" y="390310"/>
                  </a:moveTo>
                  <a:lnTo>
                    <a:pt x="347043" y="381881"/>
                  </a:lnTo>
                  <a:lnTo>
                    <a:pt x="339851" y="375451"/>
                  </a:lnTo>
                  <a:lnTo>
                    <a:pt x="330374" y="371879"/>
                  </a:lnTo>
                  <a:lnTo>
                    <a:pt x="320039" y="372022"/>
                  </a:lnTo>
                  <a:lnTo>
                    <a:pt x="310705" y="375904"/>
                  </a:lnTo>
                  <a:lnTo>
                    <a:pt x="303656" y="382500"/>
                  </a:lnTo>
                  <a:lnTo>
                    <a:pt x="299465" y="391096"/>
                  </a:lnTo>
                  <a:lnTo>
                    <a:pt x="298703" y="400978"/>
                  </a:lnTo>
                  <a:lnTo>
                    <a:pt x="302585" y="409170"/>
                  </a:lnTo>
                  <a:lnTo>
                    <a:pt x="309181" y="415075"/>
                  </a:lnTo>
                  <a:lnTo>
                    <a:pt x="317777" y="418123"/>
                  </a:lnTo>
                  <a:lnTo>
                    <a:pt x="327659" y="417742"/>
                  </a:lnTo>
                  <a:lnTo>
                    <a:pt x="338089" y="414099"/>
                  </a:lnTo>
                  <a:lnTo>
                    <a:pt x="345947" y="408027"/>
                  </a:lnTo>
                  <a:lnTo>
                    <a:pt x="350377" y="399954"/>
                  </a:lnTo>
                  <a:lnTo>
                    <a:pt x="350519" y="390310"/>
                  </a:lnTo>
                  <a:close/>
                </a:path>
                <a:path w="350519" h="418464">
                  <a:moveTo>
                    <a:pt x="51815" y="16930"/>
                  </a:moveTo>
                  <a:lnTo>
                    <a:pt x="48577" y="9382"/>
                  </a:lnTo>
                  <a:lnTo>
                    <a:pt x="41909" y="3405"/>
                  </a:lnTo>
                  <a:lnTo>
                    <a:pt x="32956" y="0"/>
                  </a:lnTo>
                  <a:lnTo>
                    <a:pt x="22859" y="166"/>
                  </a:lnTo>
                  <a:lnTo>
                    <a:pt x="12644" y="3809"/>
                  </a:lnTo>
                  <a:lnTo>
                    <a:pt x="5143" y="9882"/>
                  </a:lnTo>
                  <a:lnTo>
                    <a:pt x="785" y="17954"/>
                  </a:lnTo>
                  <a:lnTo>
                    <a:pt x="0" y="27598"/>
                  </a:lnTo>
                  <a:lnTo>
                    <a:pt x="4119" y="36028"/>
                  </a:lnTo>
                  <a:lnTo>
                    <a:pt x="11239" y="42457"/>
                  </a:lnTo>
                  <a:lnTo>
                    <a:pt x="20359" y="46029"/>
                  </a:lnTo>
                  <a:lnTo>
                    <a:pt x="30479" y="45886"/>
                  </a:lnTo>
                  <a:lnTo>
                    <a:pt x="40028" y="42005"/>
                  </a:lnTo>
                  <a:lnTo>
                    <a:pt x="47434" y="35409"/>
                  </a:lnTo>
                  <a:lnTo>
                    <a:pt x="51696" y="26812"/>
                  </a:lnTo>
                  <a:lnTo>
                    <a:pt x="51815" y="16930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79"/>
            <p:cNvSpPr/>
            <p:nvPr/>
          </p:nvSpPr>
          <p:spPr>
            <a:xfrm>
              <a:off x="557402" y="4208144"/>
              <a:ext cx="64103" cy="671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80"/>
            <p:cNvSpPr/>
            <p:nvPr/>
          </p:nvSpPr>
          <p:spPr>
            <a:xfrm>
              <a:off x="1435893" y="3279147"/>
              <a:ext cx="53975" cy="50800"/>
            </a:xfrm>
            <a:custGeom>
              <a:avLst/>
              <a:gdLst/>
              <a:ahLst/>
              <a:cxnLst/>
              <a:rect l="l" t="t" r="r" b="b"/>
              <a:pathLst>
                <a:path w="53975" h="50800">
                  <a:moveTo>
                    <a:pt x="32432" y="0"/>
                  </a:moveTo>
                  <a:lnTo>
                    <a:pt x="21431" y="119"/>
                  </a:lnTo>
                  <a:lnTo>
                    <a:pt x="11239" y="4238"/>
                  </a:lnTo>
                  <a:lnTo>
                    <a:pt x="3905" y="11358"/>
                  </a:lnTo>
                  <a:lnTo>
                    <a:pt x="0" y="20478"/>
                  </a:lnTo>
                  <a:lnTo>
                    <a:pt x="95" y="30599"/>
                  </a:lnTo>
                  <a:lnTo>
                    <a:pt x="3357" y="39695"/>
                  </a:lnTo>
                  <a:lnTo>
                    <a:pt x="10191" y="46220"/>
                  </a:lnTo>
                  <a:lnTo>
                    <a:pt x="19597" y="49887"/>
                  </a:lnTo>
                  <a:lnTo>
                    <a:pt x="30575" y="50411"/>
                  </a:lnTo>
                  <a:lnTo>
                    <a:pt x="40790" y="46291"/>
                  </a:lnTo>
                  <a:lnTo>
                    <a:pt x="48291" y="39171"/>
                  </a:lnTo>
                  <a:lnTo>
                    <a:pt x="52649" y="30051"/>
                  </a:lnTo>
                  <a:lnTo>
                    <a:pt x="53435" y="19931"/>
                  </a:lnTo>
                  <a:lnTo>
                    <a:pt x="49291" y="10620"/>
                  </a:lnTo>
                  <a:lnTo>
                    <a:pt x="42005" y="3738"/>
                  </a:lnTo>
                  <a:lnTo>
                    <a:pt x="32432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81"/>
            <p:cNvSpPr/>
            <p:nvPr/>
          </p:nvSpPr>
          <p:spPr>
            <a:xfrm>
              <a:off x="1435893" y="3279147"/>
              <a:ext cx="683260" cy="1605280"/>
            </a:xfrm>
            <a:custGeom>
              <a:avLst/>
              <a:gdLst/>
              <a:ahLst/>
              <a:cxnLst/>
              <a:rect l="l" t="t" r="r" b="b"/>
              <a:pathLst>
                <a:path w="683260" h="1605279">
                  <a:moveTo>
                    <a:pt x="53435" y="19931"/>
                  </a:moveTo>
                  <a:lnTo>
                    <a:pt x="49291" y="10620"/>
                  </a:lnTo>
                  <a:lnTo>
                    <a:pt x="42005" y="3738"/>
                  </a:lnTo>
                  <a:lnTo>
                    <a:pt x="32432" y="0"/>
                  </a:lnTo>
                  <a:lnTo>
                    <a:pt x="21431" y="119"/>
                  </a:lnTo>
                  <a:lnTo>
                    <a:pt x="11239" y="4238"/>
                  </a:lnTo>
                  <a:lnTo>
                    <a:pt x="3905" y="11358"/>
                  </a:lnTo>
                  <a:lnTo>
                    <a:pt x="0" y="20478"/>
                  </a:lnTo>
                  <a:lnTo>
                    <a:pt x="95" y="30599"/>
                  </a:lnTo>
                  <a:lnTo>
                    <a:pt x="3357" y="39695"/>
                  </a:lnTo>
                  <a:lnTo>
                    <a:pt x="10191" y="46220"/>
                  </a:lnTo>
                  <a:lnTo>
                    <a:pt x="19597" y="49887"/>
                  </a:lnTo>
                  <a:lnTo>
                    <a:pt x="30575" y="50411"/>
                  </a:lnTo>
                  <a:lnTo>
                    <a:pt x="40790" y="46291"/>
                  </a:lnTo>
                  <a:lnTo>
                    <a:pt x="48291" y="39171"/>
                  </a:lnTo>
                  <a:lnTo>
                    <a:pt x="52649" y="30051"/>
                  </a:lnTo>
                  <a:lnTo>
                    <a:pt x="53435" y="19931"/>
                  </a:lnTo>
                  <a:close/>
                </a:path>
                <a:path w="683260" h="1605279">
                  <a:moveTo>
                    <a:pt x="682847" y="1575935"/>
                  </a:moveTo>
                  <a:lnTo>
                    <a:pt x="679346" y="1566624"/>
                  </a:lnTo>
                  <a:lnTo>
                    <a:pt x="671988" y="1559742"/>
                  </a:lnTo>
                  <a:lnTo>
                    <a:pt x="662058" y="1556003"/>
                  </a:lnTo>
                  <a:lnTo>
                    <a:pt x="650843" y="1556123"/>
                  </a:lnTo>
                  <a:lnTo>
                    <a:pt x="639532" y="1560242"/>
                  </a:lnTo>
                  <a:lnTo>
                    <a:pt x="631221" y="1567362"/>
                  </a:lnTo>
                  <a:lnTo>
                    <a:pt x="626625" y="1576482"/>
                  </a:lnTo>
                  <a:lnTo>
                    <a:pt x="626459" y="1586603"/>
                  </a:lnTo>
                  <a:lnTo>
                    <a:pt x="629983" y="1595032"/>
                  </a:lnTo>
                  <a:lnTo>
                    <a:pt x="637508" y="1601462"/>
                  </a:lnTo>
                  <a:lnTo>
                    <a:pt x="647890" y="1605033"/>
                  </a:lnTo>
                  <a:lnTo>
                    <a:pt x="659987" y="1604891"/>
                  </a:lnTo>
                  <a:lnTo>
                    <a:pt x="670417" y="1601009"/>
                  </a:lnTo>
                  <a:lnTo>
                    <a:pt x="678275" y="1594413"/>
                  </a:lnTo>
                  <a:lnTo>
                    <a:pt x="682704" y="1585817"/>
                  </a:lnTo>
                  <a:lnTo>
                    <a:pt x="682847" y="1575935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82"/>
            <p:cNvSpPr/>
            <p:nvPr/>
          </p:nvSpPr>
          <p:spPr>
            <a:xfrm>
              <a:off x="249554" y="3572636"/>
              <a:ext cx="68579" cy="670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83"/>
            <p:cNvSpPr/>
            <p:nvPr/>
          </p:nvSpPr>
          <p:spPr>
            <a:xfrm>
              <a:off x="1650110" y="5497353"/>
              <a:ext cx="68579" cy="6410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84"/>
            <p:cNvSpPr/>
            <p:nvPr/>
          </p:nvSpPr>
          <p:spPr>
            <a:xfrm>
              <a:off x="2987420" y="5217675"/>
              <a:ext cx="58419" cy="50800"/>
            </a:xfrm>
            <a:custGeom>
              <a:avLst/>
              <a:gdLst/>
              <a:ahLst/>
              <a:cxnLst/>
              <a:rect l="l" t="t" r="r" b="b"/>
              <a:pathLst>
                <a:path w="58419" h="50800">
                  <a:moveTo>
                    <a:pt x="57911" y="19931"/>
                  </a:moveTo>
                  <a:lnTo>
                    <a:pt x="54625" y="10620"/>
                  </a:lnTo>
                  <a:lnTo>
                    <a:pt x="47624" y="3738"/>
                  </a:lnTo>
                  <a:lnTo>
                    <a:pt x="37766" y="0"/>
                  </a:lnTo>
                  <a:lnTo>
                    <a:pt x="25907" y="119"/>
                  </a:lnTo>
                  <a:lnTo>
                    <a:pt x="14573" y="4238"/>
                  </a:lnTo>
                  <a:lnTo>
                    <a:pt x="6095" y="11358"/>
                  </a:lnTo>
                  <a:lnTo>
                    <a:pt x="1047" y="20478"/>
                  </a:lnTo>
                  <a:lnTo>
                    <a:pt x="0" y="30599"/>
                  </a:lnTo>
                  <a:lnTo>
                    <a:pt x="4405" y="39909"/>
                  </a:lnTo>
                  <a:lnTo>
                    <a:pt x="12382" y="46791"/>
                  </a:lnTo>
                  <a:lnTo>
                    <a:pt x="22931" y="50530"/>
                  </a:lnTo>
                  <a:lnTo>
                    <a:pt x="35051" y="50411"/>
                  </a:lnTo>
                  <a:lnTo>
                    <a:pt x="45481" y="46291"/>
                  </a:lnTo>
                  <a:lnTo>
                    <a:pt x="53339" y="39171"/>
                  </a:lnTo>
                  <a:lnTo>
                    <a:pt x="57769" y="30051"/>
                  </a:lnTo>
                  <a:lnTo>
                    <a:pt x="57911" y="19931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85"/>
            <p:cNvSpPr/>
            <p:nvPr/>
          </p:nvSpPr>
          <p:spPr>
            <a:xfrm>
              <a:off x="2426589" y="4437507"/>
              <a:ext cx="59690" cy="48895"/>
            </a:xfrm>
            <a:custGeom>
              <a:avLst/>
              <a:gdLst/>
              <a:ahLst/>
              <a:cxnLst/>
              <a:rect l="l" t="t" r="r" b="b"/>
              <a:pathLst>
                <a:path w="59689" h="48895">
                  <a:moveTo>
                    <a:pt x="28956" y="0"/>
                  </a:moveTo>
                  <a:lnTo>
                    <a:pt x="17359" y="1904"/>
                  </a:lnTo>
                  <a:lnTo>
                    <a:pt x="8191" y="7238"/>
                  </a:lnTo>
                  <a:lnTo>
                    <a:pt x="2166" y="15430"/>
                  </a:lnTo>
                  <a:lnTo>
                    <a:pt x="0" y="25907"/>
                  </a:lnTo>
                  <a:lnTo>
                    <a:pt x="2166" y="34623"/>
                  </a:lnTo>
                  <a:lnTo>
                    <a:pt x="8191" y="41909"/>
                  </a:lnTo>
                  <a:lnTo>
                    <a:pt x="17359" y="46910"/>
                  </a:lnTo>
                  <a:lnTo>
                    <a:pt x="28956" y="48767"/>
                  </a:lnTo>
                  <a:lnTo>
                    <a:pt x="40790" y="46910"/>
                  </a:lnTo>
                  <a:lnTo>
                    <a:pt x="50482" y="41909"/>
                  </a:lnTo>
                  <a:lnTo>
                    <a:pt x="57030" y="34623"/>
                  </a:lnTo>
                  <a:lnTo>
                    <a:pt x="59436" y="25907"/>
                  </a:lnTo>
                  <a:lnTo>
                    <a:pt x="57030" y="15430"/>
                  </a:lnTo>
                  <a:lnTo>
                    <a:pt x="50482" y="7238"/>
                  </a:lnTo>
                  <a:lnTo>
                    <a:pt x="40790" y="1904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343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86"/>
            <p:cNvSpPr/>
            <p:nvPr/>
          </p:nvSpPr>
          <p:spPr>
            <a:xfrm>
              <a:off x="1160454" y="2649211"/>
              <a:ext cx="1325880" cy="1837689"/>
            </a:xfrm>
            <a:custGeom>
              <a:avLst/>
              <a:gdLst/>
              <a:ahLst/>
              <a:cxnLst/>
              <a:rect l="l" t="t" r="r" b="b"/>
              <a:pathLst>
                <a:path w="1325880" h="1837689">
                  <a:moveTo>
                    <a:pt x="1295090" y="1788294"/>
                  </a:moveTo>
                  <a:lnTo>
                    <a:pt x="1283493" y="1790199"/>
                  </a:lnTo>
                  <a:lnTo>
                    <a:pt x="1274325" y="1795533"/>
                  </a:lnTo>
                  <a:lnTo>
                    <a:pt x="1268301" y="1803725"/>
                  </a:lnTo>
                  <a:lnTo>
                    <a:pt x="1266134" y="1814202"/>
                  </a:lnTo>
                  <a:lnTo>
                    <a:pt x="1268301" y="1822918"/>
                  </a:lnTo>
                  <a:lnTo>
                    <a:pt x="1274325" y="1830204"/>
                  </a:lnTo>
                  <a:lnTo>
                    <a:pt x="1283493" y="1835205"/>
                  </a:lnTo>
                  <a:lnTo>
                    <a:pt x="1295090" y="1837062"/>
                  </a:lnTo>
                  <a:lnTo>
                    <a:pt x="1306925" y="1835205"/>
                  </a:lnTo>
                  <a:lnTo>
                    <a:pt x="1316616" y="1830204"/>
                  </a:lnTo>
                  <a:lnTo>
                    <a:pt x="1323165" y="1822918"/>
                  </a:lnTo>
                  <a:lnTo>
                    <a:pt x="1325570" y="1814202"/>
                  </a:lnTo>
                  <a:lnTo>
                    <a:pt x="1323165" y="1803725"/>
                  </a:lnTo>
                  <a:lnTo>
                    <a:pt x="1316616" y="1795533"/>
                  </a:lnTo>
                  <a:lnTo>
                    <a:pt x="1306925" y="1790199"/>
                  </a:lnTo>
                  <a:lnTo>
                    <a:pt x="1295090" y="1788294"/>
                  </a:lnTo>
                  <a:close/>
                </a:path>
                <a:path w="1325880" h="1837689">
                  <a:moveTo>
                    <a:pt x="19502" y="1119258"/>
                  </a:moveTo>
                  <a:lnTo>
                    <a:pt x="9572" y="1124473"/>
                  </a:lnTo>
                  <a:lnTo>
                    <a:pt x="2928" y="1132403"/>
                  </a:lnTo>
                  <a:lnTo>
                    <a:pt x="0" y="1141761"/>
                  </a:lnTo>
                  <a:lnTo>
                    <a:pt x="1214" y="1151262"/>
                  </a:lnTo>
                  <a:lnTo>
                    <a:pt x="5834" y="1160049"/>
                  </a:lnTo>
                  <a:lnTo>
                    <a:pt x="14168" y="1165550"/>
                  </a:lnTo>
                  <a:lnTo>
                    <a:pt x="24788" y="1167336"/>
                  </a:lnTo>
                  <a:lnTo>
                    <a:pt x="36266" y="1164978"/>
                  </a:lnTo>
                  <a:lnTo>
                    <a:pt x="46458" y="1159978"/>
                  </a:lnTo>
                  <a:lnTo>
                    <a:pt x="53792" y="1152405"/>
                  </a:lnTo>
                  <a:lnTo>
                    <a:pt x="57697" y="1143119"/>
                  </a:lnTo>
                  <a:lnTo>
                    <a:pt x="57602" y="1132974"/>
                  </a:lnTo>
                  <a:lnTo>
                    <a:pt x="52077" y="1124831"/>
                  </a:lnTo>
                  <a:lnTo>
                    <a:pt x="43124" y="1119258"/>
                  </a:lnTo>
                  <a:lnTo>
                    <a:pt x="31884" y="1117115"/>
                  </a:lnTo>
                  <a:lnTo>
                    <a:pt x="19502" y="1119258"/>
                  </a:lnTo>
                  <a:close/>
                </a:path>
                <a:path w="1325880" h="1837689">
                  <a:moveTo>
                    <a:pt x="1211270" y="2166"/>
                  </a:moveTo>
                  <a:lnTo>
                    <a:pt x="1201983" y="7167"/>
                  </a:lnTo>
                  <a:lnTo>
                    <a:pt x="1195268" y="14739"/>
                  </a:lnTo>
                  <a:lnTo>
                    <a:pt x="1191982" y="24026"/>
                  </a:lnTo>
                  <a:lnTo>
                    <a:pt x="1192982" y="34170"/>
                  </a:lnTo>
                  <a:lnTo>
                    <a:pt x="1198244" y="42957"/>
                  </a:lnTo>
                  <a:lnTo>
                    <a:pt x="1206507" y="48458"/>
                  </a:lnTo>
                  <a:lnTo>
                    <a:pt x="1216771" y="50244"/>
                  </a:lnTo>
                  <a:lnTo>
                    <a:pt x="1228034" y="47886"/>
                  </a:lnTo>
                  <a:lnTo>
                    <a:pt x="1238226" y="42648"/>
                  </a:lnTo>
                  <a:lnTo>
                    <a:pt x="1245560" y="34551"/>
                  </a:lnTo>
                  <a:lnTo>
                    <a:pt x="1249465" y="24741"/>
                  </a:lnTo>
                  <a:lnTo>
                    <a:pt x="1249370" y="14358"/>
                  </a:lnTo>
                  <a:lnTo>
                    <a:pt x="1243845" y="7096"/>
                  </a:lnTo>
                  <a:lnTo>
                    <a:pt x="1234892" y="1976"/>
                  </a:lnTo>
                  <a:lnTo>
                    <a:pt x="1223652" y="0"/>
                  </a:lnTo>
                  <a:lnTo>
                    <a:pt x="1211270" y="2166"/>
                  </a:lnTo>
                  <a:close/>
                </a:path>
              </a:pathLst>
            </a:custGeom>
            <a:ln w="10667">
              <a:solidFill>
                <a:srgbClr val="01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F147BA-46FD-864E-BBCF-345F5A1DF9F0}"/>
              </a:ext>
            </a:extLst>
          </p:cNvPr>
          <p:cNvCxnSpPr/>
          <p:nvPr/>
        </p:nvCxnSpPr>
        <p:spPr>
          <a:xfrm rot="18970381" flipV="1">
            <a:off x="800713" y="3797154"/>
            <a:ext cx="2651308" cy="5098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6DB9F82-8148-A943-91D2-F735C17C93F9}"/>
              </a:ext>
            </a:extLst>
          </p:cNvPr>
          <p:cNvCxnSpPr/>
          <p:nvPr/>
        </p:nvCxnSpPr>
        <p:spPr>
          <a:xfrm rot="18970381" flipV="1">
            <a:off x="1115766" y="3967836"/>
            <a:ext cx="2664296" cy="50430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6702895-FFA9-B542-BD5E-EB3E332AF470}"/>
              </a:ext>
            </a:extLst>
          </p:cNvPr>
          <p:cNvCxnSpPr>
            <a:cxnSpLocks/>
          </p:cNvCxnSpPr>
          <p:nvPr/>
        </p:nvCxnSpPr>
        <p:spPr>
          <a:xfrm rot="18970381" flipV="1">
            <a:off x="1442070" y="4133258"/>
            <a:ext cx="2664296" cy="504302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D1CE5C-BA80-304A-A00E-26CC075B4C4D}"/>
              </a:ext>
            </a:extLst>
          </p:cNvPr>
          <p:cNvGrpSpPr/>
          <p:nvPr/>
        </p:nvGrpSpPr>
        <p:grpSpPr>
          <a:xfrm>
            <a:off x="2297270" y="3782716"/>
            <a:ext cx="720492" cy="431959"/>
            <a:chOff x="2297270" y="3782716"/>
            <a:chExt cx="720492" cy="431959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739BD24-D4F9-714E-93B1-A41AD73829BD}"/>
                </a:ext>
              </a:extLst>
            </p:cNvPr>
            <p:cNvCxnSpPr>
              <a:cxnSpLocks/>
            </p:cNvCxnSpPr>
            <p:nvPr/>
          </p:nvCxnSpPr>
          <p:spPr>
            <a:xfrm>
              <a:off x="2297270" y="3813112"/>
              <a:ext cx="604916" cy="401563"/>
            </a:xfrm>
            <a:prstGeom prst="straightConnector1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F3536F-A95C-F04B-97B5-198AB66CF7CB}"/>
                    </a:ext>
                  </a:extLst>
                </p:cNvPr>
                <p:cNvSpPr txBox="1"/>
                <p:nvPr/>
              </p:nvSpPr>
              <p:spPr>
                <a:xfrm>
                  <a:off x="2566164" y="3782716"/>
                  <a:ext cx="451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F3536F-A95C-F04B-97B5-198AB66CF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6164" y="3782716"/>
                  <a:ext cx="451598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E539BBA-17D2-8747-BED7-8E5ABA60AC81}"/>
              </a:ext>
            </a:extLst>
          </p:cNvPr>
          <p:cNvGrpSpPr/>
          <p:nvPr/>
        </p:nvGrpSpPr>
        <p:grpSpPr>
          <a:xfrm>
            <a:off x="3124562" y="2539212"/>
            <a:ext cx="535257" cy="612355"/>
            <a:chOff x="3124562" y="2539212"/>
            <a:chExt cx="535257" cy="612355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8191BAF-BE57-C248-95AC-81E19A45C873}"/>
                </a:ext>
              </a:extLst>
            </p:cNvPr>
            <p:cNvCxnSpPr>
              <a:cxnSpLocks/>
            </p:cNvCxnSpPr>
            <p:nvPr/>
          </p:nvCxnSpPr>
          <p:spPr>
            <a:xfrm>
              <a:off x="3135791" y="2818845"/>
              <a:ext cx="524028" cy="332722"/>
            </a:xfrm>
            <a:prstGeom prst="straightConnector1">
              <a:avLst/>
            </a:prstGeom>
            <a:ln w="12700">
              <a:solidFill>
                <a:srgbClr val="6381C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573350F-2763-B149-AE22-6B9A942FB346}"/>
                    </a:ext>
                  </a:extLst>
                </p:cNvPr>
                <p:cNvSpPr txBox="1"/>
                <p:nvPr/>
              </p:nvSpPr>
              <p:spPr>
                <a:xfrm>
                  <a:off x="3124562" y="2539212"/>
                  <a:ext cx="4590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573350F-2763-B149-AE22-6B9A942FB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562" y="2539212"/>
                  <a:ext cx="459036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F7966E5-5A8F-6A41-ADF8-12649CC46468}"/>
              </a:ext>
            </a:extLst>
          </p:cNvPr>
          <p:cNvGrpSpPr/>
          <p:nvPr/>
        </p:nvGrpSpPr>
        <p:grpSpPr>
          <a:xfrm>
            <a:off x="1887322" y="3667952"/>
            <a:ext cx="831553" cy="789746"/>
            <a:chOff x="1887322" y="3667952"/>
            <a:chExt cx="831553" cy="789746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45B1CBA-A69C-1547-BCE1-EACD8018236A}"/>
                </a:ext>
              </a:extLst>
            </p:cNvPr>
            <p:cNvCxnSpPr>
              <a:cxnSpLocks/>
            </p:cNvCxnSpPr>
            <p:nvPr/>
          </p:nvCxnSpPr>
          <p:spPr>
            <a:xfrm>
              <a:off x="1938129" y="3933120"/>
              <a:ext cx="780746" cy="524578"/>
            </a:xfrm>
            <a:prstGeom prst="straightConnector1">
              <a:avLst/>
            </a:prstGeom>
            <a:ln w="12700">
              <a:solidFill>
                <a:srgbClr val="6381C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4A78507-32C2-F347-8DE2-25200F23CBF8}"/>
                    </a:ext>
                  </a:extLst>
                </p:cNvPr>
                <p:cNvSpPr txBox="1"/>
                <p:nvPr/>
              </p:nvSpPr>
              <p:spPr>
                <a:xfrm>
                  <a:off x="1887322" y="3667952"/>
                  <a:ext cx="45371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6381C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4A78507-32C2-F347-8DE2-25200F23C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7322" y="3667952"/>
                  <a:ext cx="453714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821A4A0-8D11-5B4A-970F-320C51CE2ADE}"/>
              </a:ext>
            </a:extLst>
          </p:cNvPr>
          <p:cNvGrpSpPr/>
          <p:nvPr/>
        </p:nvGrpSpPr>
        <p:grpSpPr>
          <a:xfrm>
            <a:off x="2203600" y="3931787"/>
            <a:ext cx="1071474" cy="651970"/>
            <a:chOff x="2203600" y="3931787"/>
            <a:chExt cx="1071474" cy="651970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A5A487F-BB32-0E4C-9FE3-46B539774AF3}"/>
                </a:ext>
              </a:extLst>
            </p:cNvPr>
            <p:cNvCxnSpPr>
              <a:cxnSpLocks/>
            </p:cNvCxnSpPr>
            <p:nvPr/>
          </p:nvCxnSpPr>
          <p:spPr>
            <a:xfrm>
              <a:off x="2203600" y="3931787"/>
              <a:ext cx="948252" cy="651970"/>
            </a:xfrm>
            <a:prstGeom prst="straightConnector1">
              <a:avLst/>
            </a:prstGeom>
            <a:ln w="12700">
              <a:solidFill>
                <a:srgbClr val="FF000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18887F-465D-7843-A1AF-8E12252B83BE}"/>
                    </a:ext>
                  </a:extLst>
                </p:cNvPr>
                <p:cNvSpPr txBox="1"/>
                <p:nvPr/>
              </p:nvSpPr>
              <p:spPr>
                <a:xfrm>
                  <a:off x="2816038" y="4126299"/>
                  <a:ext cx="4590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3718887F-465D-7843-A1AF-8E12252B8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038" y="4126299"/>
                  <a:ext cx="459036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Rounded Rectangular Callout 77">
            <a:extLst>
              <a:ext uri="{FF2B5EF4-FFF2-40B4-BE49-F238E27FC236}">
                <a16:creationId xmlns:a16="http://schemas.microsoft.com/office/drawing/2014/main" id="{84273170-3547-8D45-B880-668704C33D35}"/>
              </a:ext>
            </a:extLst>
          </p:cNvPr>
          <p:cNvSpPr/>
          <p:nvPr/>
        </p:nvSpPr>
        <p:spPr>
          <a:xfrm>
            <a:off x="5048959" y="4098392"/>
            <a:ext cx="3701537" cy="1994904"/>
          </a:xfrm>
          <a:prstGeom prst="wedgeRoundRectCallout">
            <a:avLst>
              <a:gd name="adj1" fmla="val -13166"/>
              <a:gd name="adj2" fmla="val -70274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1A1A1A"/>
                </a:solidFill>
              </a:rPr>
              <a:t>When the value of C is small, more weight is given to increasing the margin width by tolerating a higher training error. This often yields to a better generalization on the test data</a:t>
            </a:r>
            <a:endParaRPr lang="en-US" dirty="0">
              <a:solidFill>
                <a:srgbClr val="1A1A1A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9A7CCFD-D067-F840-8646-FB9FA00A685E}"/>
              </a:ext>
            </a:extLst>
          </p:cNvPr>
          <p:cNvGrpSpPr/>
          <p:nvPr/>
        </p:nvGrpSpPr>
        <p:grpSpPr>
          <a:xfrm>
            <a:off x="2626804" y="3089204"/>
            <a:ext cx="462760" cy="373767"/>
            <a:chOff x="2626804" y="3089204"/>
            <a:chExt cx="462760" cy="373767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32F37CC-C44C-BF4D-BD8A-D4D46FFD80CF}"/>
                </a:ext>
              </a:extLst>
            </p:cNvPr>
            <p:cNvCxnSpPr>
              <a:cxnSpLocks/>
            </p:cNvCxnSpPr>
            <p:nvPr/>
          </p:nvCxnSpPr>
          <p:spPr>
            <a:xfrm>
              <a:off x="2626804" y="3347401"/>
              <a:ext cx="155090" cy="115570"/>
            </a:xfrm>
            <a:prstGeom prst="straightConnector1">
              <a:avLst/>
            </a:prstGeom>
            <a:ln w="12700">
              <a:solidFill>
                <a:srgbClr val="FF000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F7851C7-8558-7342-82EF-C067E23AC0FA}"/>
                    </a:ext>
                  </a:extLst>
                </p:cNvPr>
                <p:cNvSpPr txBox="1"/>
                <p:nvPr/>
              </p:nvSpPr>
              <p:spPr>
                <a:xfrm>
                  <a:off x="2630528" y="3089204"/>
                  <a:ext cx="4590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F7851C7-8558-7342-82EF-C067E23AC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0528" y="3089204"/>
                  <a:ext cx="459036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72E9013-8696-1D4B-915B-5FCC2573AE2A}"/>
              </a:ext>
            </a:extLst>
          </p:cNvPr>
          <p:cNvGrpSpPr/>
          <p:nvPr/>
        </p:nvGrpSpPr>
        <p:grpSpPr>
          <a:xfrm>
            <a:off x="1901931" y="4157847"/>
            <a:ext cx="459036" cy="372317"/>
            <a:chOff x="1901931" y="4157847"/>
            <a:chExt cx="459036" cy="37231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4D042B6-22D3-3B4F-B078-5B848A5C8FB4}"/>
                </a:ext>
              </a:extLst>
            </p:cNvPr>
            <p:cNvCxnSpPr>
              <a:cxnSpLocks/>
            </p:cNvCxnSpPr>
            <p:nvPr/>
          </p:nvCxnSpPr>
          <p:spPr>
            <a:xfrm>
              <a:off x="2046687" y="4157847"/>
              <a:ext cx="282657" cy="201988"/>
            </a:xfrm>
            <a:prstGeom prst="straightConnector1">
              <a:avLst/>
            </a:prstGeom>
            <a:ln w="12700">
              <a:solidFill>
                <a:srgbClr val="FF000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294E2A1-D18C-3F47-B4B0-84DCC7A39900}"/>
                    </a:ext>
                  </a:extLst>
                </p:cNvPr>
                <p:cNvSpPr txBox="1"/>
                <p:nvPr/>
              </p:nvSpPr>
              <p:spPr>
                <a:xfrm>
                  <a:off x="1901931" y="4160832"/>
                  <a:ext cx="4590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294E2A1-D18C-3F47-B4B0-84DCC7A39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931" y="4160832"/>
                  <a:ext cx="459036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5" name="Audio 84">
            <a:hlinkClick r:id="" action="ppaction://media"/>
            <a:extLst>
              <a:ext uri="{FF2B5EF4-FFF2-40B4-BE49-F238E27FC236}">
                <a16:creationId xmlns:a16="http://schemas.microsoft.com/office/drawing/2014/main" id="{B32FB3B3-5FC4-2D49-B999-9F506220DA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071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5"/>
                </p:tgtEl>
              </p:cMediaNode>
            </p:audio>
          </p:childTnLst>
        </p:cTn>
      </p:par>
    </p:tnLst>
    <p:bldLst>
      <p:bldP spid="7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Maximization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Finding maximum margin in linearly separable case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“simple”</a:t>
                </a:r>
                <a:r>
                  <a:rPr lang="en-US" dirty="0"/>
                  <a:t> optimization problem</a:t>
                </a:r>
              </a:p>
              <a:p>
                <a:pPr lvl="1"/>
                <a:r>
                  <a:rPr lang="en-US" dirty="0"/>
                  <a:t>The objective function is differentiable and </a:t>
                </a:r>
                <a:r>
                  <a:rPr lang="en-US" i="1" dirty="0"/>
                  <a:t>convex 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globally optimal solution</a:t>
                </a:r>
                <a:r>
                  <a:rPr lang="en-US" dirty="0"/>
                  <a:t> can be computed in O(n</a:t>
                </a:r>
                <a:r>
                  <a:rPr lang="en-US" baseline="30000" dirty="0"/>
                  <a:t>3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SVMs in practice: computational effort ≈ O(n</a:t>
                </a:r>
                <a:r>
                  <a:rPr lang="en-US" baseline="30000" dirty="0"/>
                  <a:t>1.8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Finding maximum margin in overlapping classes case</a:t>
                </a:r>
              </a:p>
              <a:p>
                <a:pPr lvl="1"/>
                <a:r>
                  <a:rPr lang="en-US" dirty="0"/>
                  <a:t>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realizes balancing: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sz="2200" dirty="0"/>
                  <a:t> creates a “hard” margin,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dirty="0"/>
                  <a:t>, training errors heavily penalized</a:t>
                </a:r>
              </a:p>
              <a:p>
                <a:pPr lvl="2"/>
                <a:r>
                  <a:rPr lang="en-US" sz="2200" dirty="0"/>
                  <a:t>the smaller the value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dirty="0"/>
                  <a:t>, the larger the margin (at the cost of incorrectly classified training samples)</a:t>
                </a:r>
              </a:p>
              <a:p>
                <a:pPr lvl="1"/>
                <a:r>
                  <a:rPr lang="en-US" dirty="0"/>
                  <a:t>The target function is still convex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16" t="-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82F2A-9B4B-FA46-AE10-DBD7B6701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F3504-7E34-3449-BBDC-1DBE983AE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4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05AEFA-BACA-0B45-9E7D-6C243FCB0C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8254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03"/>
    </mc:Choice>
    <mc:Fallback>
      <p:transition spd="slow" advTm="53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57153"/>
            <a:ext cx="784887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Suppose we’re in 1-dimension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5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56008" y="2204864"/>
            <a:ext cx="2592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What would SVMs do with this data?</a:t>
            </a:r>
          </a:p>
        </p:txBody>
      </p:sp>
      <p:grpSp>
        <p:nvGrpSpPr>
          <p:cNvPr id="53" name="object 19"/>
          <p:cNvGrpSpPr/>
          <p:nvPr/>
        </p:nvGrpSpPr>
        <p:grpSpPr>
          <a:xfrm>
            <a:off x="1187624" y="3752314"/>
            <a:ext cx="4173220" cy="1043940"/>
            <a:chOff x="1282826" y="3975353"/>
            <a:chExt cx="4173220" cy="1043940"/>
          </a:xfrm>
        </p:grpSpPr>
        <p:sp>
          <p:nvSpPr>
            <p:cNvPr id="54" name="object 20"/>
            <p:cNvSpPr/>
            <p:nvPr/>
          </p:nvSpPr>
          <p:spPr>
            <a:xfrm>
              <a:off x="1282826" y="3975353"/>
              <a:ext cx="4173220" cy="1043940"/>
            </a:xfrm>
            <a:custGeom>
              <a:avLst/>
              <a:gdLst/>
              <a:ahLst/>
              <a:cxnLst/>
              <a:rect l="l" t="t" r="r" b="b"/>
              <a:pathLst>
                <a:path w="4173220" h="1043939">
                  <a:moveTo>
                    <a:pt x="1304543" y="0"/>
                  </a:moveTo>
                  <a:lnTo>
                    <a:pt x="1304543" y="1043939"/>
                  </a:lnTo>
                </a:path>
                <a:path w="4173220" h="1043939">
                  <a:moveTo>
                    <a:pt x="0" y="812291"/>
                  </a:moveTo>
                  <a:lnTo>
                    <a:pt x="4172711" y="812291"/>
                  </a:lnTo>
                </a:path>
              </a:pathLst>
            </a:custGeom>
            <a:ln w="38099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1"/>
            <p:cNvSpPr/>
            <p:nvPr/>
          </p:nvSpPr>
          <p:spPr>
            <a:xfrm>
              <a:off x="3624452" y="4550663"/>
              <a:ext cx="79247" cy="822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2"/>
            <p:cNvSpPr/>
            <p:nvPr/>
          </p:nvSpPr>
          <p:spPr>
            <a:xfrm>
              <a:off x="1624964" y="4550663"/>
              <a:ext cx="79247" cy="822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3"/>
            <p:cNvSpPr/>
            <p:nvPr/>
          </p:nvSpPr>
          <p:spPr>
            <a:xfrm>
              <a:off x="4842128" y="4550663"/>
              <a:ext cx="77723" cy="883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24"/>
            <p:cNvSpPr/>
            <p:nvPr/>
          </p:nvSpPr>
          <p:spPr>
            <a:xfrm>
              <a:off x="5275944" y="4550616"/>
              <a:ext cx="79414" cy="823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25"/>
            <p:cNvSpPr/>
            <p:nvPr/>
          </p:nvSpPr>
          <p:spPr>
            <a:xfrm>
              <a:off x="2060828" y="4550663"/>
              <a:ext cx="79247" cy="8229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6"/>
            <p:cNvSpPr/>
            <p:nvPr/>
          </p:nvSpPr>
          <p:spPr>
            <a:xfrm>
              <a:off x="3972758" y="4550663"/>
              <a:ext cx="72318" cy="8229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7"/>
            <p:cNvSpPr/>
            <p:nvPr/>
          </p:nvSpPr>
          <p:spPr>
            <a:xfrm>
              <a:off x="4668392" y="4550663"/>
              <a:ext cx="72318" cy="8229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8"/>
            <p:cNvSpPr/>
            <p:nvPr/>
          </p:nvSpPr>
          <p:spPr>
            <a:xfrm>
              <a:off x="2494454" y="4550663"/>
              <a:ext cx="73080" cy="975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9"/>
            <p:cNvSpPr/>
            <p:nvPr/>
          </p:nvSpPr>
          <p:spPr>
            <a:xfrm>
              <a:off x="4145660" y="4550663"/>
              <a:ext cx="78414" cy="8686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30"/>
            <p:cNvSpPr/>
            <p:nvPr/>
          </p:nvSpPr>
          <p:spPr>
            <a:xfrm>
              <a:off x="2755772" y="4550663"/>
              <a:ext cx="77723" cy="883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2283D2-1B20-814C-954C-31D0B8CC896F}"/>
                  </a:ext>
                </a:extLst>
              </p:cNvPr>
              <p:cNvSpPr txBox="1"/>
              <p:nvPr/>
            </p:nvSpPr>
            <p:spPr>
              <a:xfrm>
                <a:off x="2067926" y="4754843"/>
                <a:ext cx="808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2283D2-1B20-814C-954C-31D0B8CC8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926" y="4754843"/>
                <a:ext cx="80881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B043A9A-D912-5A45-92C8-BDA03A6FA5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481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03"/>
    </mc:Choice>
    <mc:Fallback>
      <p:transition spd="slow" advTm="44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95593" y="3645024"/>
            <a:ext cx="4468495" cy="1955823"/>
            <a:chOff x="991742" y="3978401"/>
            <a:chExt cx="4468495" cy="1719326"/>
          </a:xfrm>
        </p:grpSpPr>
        <p:grpSp>
          <p:nvGrpSpPr>
            <p:cNvPr id="108" name="object 19"/>
            <p:cNvGrpSpPr/>
            <p:nvPr/>
          </p:nvGrpSpPr>
          <p:grpSpPr>
            <a:xfrm>
              <a:off x="1282826" y="3978401"/>
              <a:ext cx="4173220" cy="1042669"/>
              <a:chOff x="1282826" y="3978401"/>
              <a:chExt cx="4173220" cy="1042669"/>
            </a:xfrm>
          </p:grpSpPr>
          <p:sp>
            <p:nvSpPr>
              <p:cNvPr id="109" name="object 20"/>
              <p:cNvSpPr/>
              <p:nvPr/>
            </p:nvSpPr>
            <p:spPr>
              <a:xfrm>
                <a:off x="1282826" y="3978401"/>
                <a:ext cx="4173220" cy="1042669"/>
              </a:xfrm>
              <a:custGeom>
                <a:avLst/>
                <a:gdLst/>
                <a:ahLst/>
                <a:cxnLst/>
                <a:rect l="l" t="t" r="r" b="b"/>
                <a:pathLst>
                  <a:path w="4173220" h="1042670">
                    <a:moveTo>
                      <a:pt x="1304543" y="0"/>
                    </a:moveTo>
                    <a:lnTo>
                      <a:pt x="1304543" y="1042415"/>
                    </a:lnTo>
                  </a:path>
                  <a:path w="4173220" h="1042670">
                    <a:moveTo>
                      <a:pt x="0" y="812291"/>
                    </a:moveTo>
                    <a:lnTo>
                      <a:pt x="4172711" y="812291"/>
                    </a:lnTo>
                  </a:path>
                </a:pathLst>
              </a:custGeom>
              <a:ln w="38099">
                <a:solidFill>
                  <a:srgbClr val="FF010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0" name="object 21"/>
              <p:cNvSpPr/>
              <p:nvPr/>
            </p:nvSpPr>
            <p:spPr>
              <a:xfrm>
                <a:off x="3624452" y="4552187"/>
                <a:ext cx="79247" cy="82295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22"/>
              <p:cNvSpPr/>
              <p:nvPr/>
            </p:nvSpPr>
            <p:spPr>
              <a:xfrm>
                <a:off x="1624964" y="4552187"/>
                <a:ext cx="79247" cy="82295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2" name="object 23"/>
              <p:cNvSpPr/>
              <p:nvPr/>
            </p:nvSpPr>
            <p:spPr>
              <a:xfrm>
                <a:off x="4842128" y="4552187"/>
                <a:ext cx="77723" cy="88391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3" name="object 24"/>
              <p:cNvSpPr/>
              <p:nvPr/>
            </p:nvSpPr>
            <p:spPr>
              <a:xfrm>
                <a:off x="5275944" y="4552163"/>
                <a:ext cx="79414" cy="82343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25"/>
              <p:cNvSpPr/>
              <p:nvPr/>
            </p:nvSpPr>
            <p:spPr>
              <a:xfrm>
                <a:off x="2060828" y="4552187"/>
                <a:ext cx="79247" cy="82295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5" name="object 26"/>
              <p:cNvSpPr/>
              <p:nvPr/>
            </p:nvSpPr>
            <p:spPr>
              <a:xfrm>
                <a:off x="3972758" y="4552187"/>
                <a:ext cx="72318" cy="82295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6" name="object 27"/>
              <p:cNvSpPr/>
              <p:nvPr/>
            </p:nvSpPr>
            <p:spPr>
              <a:xfrm>
                <a:off x="4668392" y="4552187"/>
                <a:ext cx="72318" cy="82295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7" name="object 28"/>
              <p:cNvSpPr/>
              <p:nvPr/>
            </p:nvSpPr>
            <p:spPr>
              <a:xfrm>
                <a:off x="2494454" y="4552187"/>
                <a:ext cx="73080" cy="99059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8" name="object 29"/>
              <p:cNvSpPr/>
              <p:nvPr/>
            </p:nvSpPr>
            <p:spPr>
              <a:xfrm>
                <a:off x="4145660" y="4552187"/>
                <a:ext cx="78414" cy="86867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9" name="object 30"/>
              <p:cNvSpPr/>
              <p:nvPr/>
            </p:nvSpPr>
            <p:spPr>
              <a:xfrm>
                <a:off x="2755772" y="4552187"/>
                <a:ext cx="77723" cy="88391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0" name="object 44"/>
            <p:cNvSpPr/>
            <p:nvPr/>
          </p:nvSpPr>
          <p:spPr>
            <a:xfrm>
              <a:off x="2797682" y="4086605"/>
              <a:ext cx="0" cy="894715"/>
            </a:xfrm>
            <a:custGeom>
              <a:avLst/>
              <a:gdLst/>
              <a:ahLst/>
              <a:cxnLst/>
              <a:rect l="l" t="t" r="r" b="b"/>
              <a:pathLst>
                <a:path h="894714">
                  <a:moveTo>
                    <a:pt x="0" y="894587"/>
                  </a:moveTo>
                  <a:lnTo>
                    <a:pt x="0" y="0"/>
                  </a:lnTo>
                </a:path>
              </a:pathLst>
            </a:custGeom>
            <a:ln w="13715">
              <a:solidFill>
                <a:srgbClr val="FF01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5"/>
            <p:cNvSpPr/>
            <p:nvPr/>
          </p:nvSpPr>
          <p:spPr>
            <a:xfrm>
              <a:off x="3657219" y="4063745"/>
              <a:ext cx="0" cy="894715"/>
            </a:xfrm>
            <a:custGeom>
              <a:avLst/>
              <a:gdLst/>
              <a:ahLst/>
              <a:cxnLst/>
              <a:rect l="l" t="t" r="r" b="b"/>
              <a:pathLst>
                <a:path h="894714">
                  <a:moveTo>
                    <a:pt x="0" y="894587"/>
                  </a:moveTo>
                  <a:lnTo>
                    <a:pt x="0" y="0"/>
                  </a:lnTo>
                </a:path>
              </a:pathLst>
            </a:custGeom>
            <a:ln w="13715">
              <a:solidFill>
                <a:srgbClr val="3434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122" name="object 46"/>
            <p:cNvGrpSpPr/>
            <p:nvPr/>
          </p:nvGrpSpPr>
          <p:grpSpPr>
            <a:xfrm>
              <a:off x="991742" y="5372861"/>
              <a:ext cx="809625" cy="186055"/>
              <a:chOff x="991742" y="5372861"/>
              <a:chExt cx="809625" cy="186055"/>
            </a:xfrm>
          </p:grpSpPr>
          <p:sp>
            <p:nvSpPr>
              <p:cNvPr id="123" name="object 47"/>
              <p:cNvSpPr/>
              <p:nvPr/>
            </p:nvSpPr>
            <p:spPr>
              <a:xfrm>
                <a:off x="991742" y="5372861"/>
                <a:ext cx="359663" cy="185928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4" name="object 48"/>
              <p:cNvSpPr/>
              <p:nvPr/>
            </p:nvSpPr>
            <p:spPr>
              <a:xfrm>
                <a:off x="1372742" y="5418581"/>
                <a:ext cx="22860" cy="135890"/>
              </a:xfrm>
              <a:custGeom>
                <a:avLst/>
                <a:gdLst/>
                <a:ahLst/>
                <a:cxnLst/>
                <a:rect l="l" t="t" r="r" b="b"/>
                <a:pathLst>
                  <a:path w="22859" h="135889">
                    <a:moveTo>
                      <a:pt x="22860" y="0"/>
                    </a:moveTo>
                    <a:lnTo>
                      <a:pt x="0" y="0"/>
                    </a:lnTo>
                    <a:lnTo>
                      <a:pt x="0" y="135636"/>
                    </a:lnTo>
                    <a:lnTo>
                      <a:pt x="22860" y="135636"/>
                    </a:lnTo>
                    <a:lnTo>
                      <a:pt x="22860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5" name="object 49"/>
              <p:cNvSpPr/>
              <p:nvPr/>
            </p:nvSpPr>
            <p:spPr>
              <a:xfrm>
                <a:off x="1371218" y="5372861"/>
                <a:ext cx="429768" cy="184404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26" name="object 50"/>
            <p:cNvGrpSpPr/>
            <p:nvPr/>
          </p:nvGrpSpPr>
          <p:grpSpPr>
            <a:xfrm>
              <a:off x="1877186" y="4918709"/>
              <a:ext cx="1134110" cy="685800"/>
              <a:chOff x="1877186" y="4918709"/>
              <a:chExt cx="1134110" cy="685800"/>
            </a:xfrm>
          </p:grpSpPr>
          <p:sp>
            <p:nvSpPr>
              <p:cNvPr id="127" name="object 51"/>
              <p:cNvSpPr/>
              <p:nvPr/>
            </p:nvSpPr>
            <p:spPr>
              <a:xfrm>
                <a:off x="1877186" y="5365241"/>
                <a:ext cx="96012" cy="68580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8" name="object 52"/>
              <p:cNvSpPr/>
              <p:nvPr/>
            </p:nvSpPr>
            <p:spPr>
              <a:xfrm>
                <a:off x="2002154" y="5415533"/>
                <a:ext cx="112775" cy="188975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9" name="object 53"/>
              <p:cNvSpPr/>
              <p:nvPr/>
            </p:nvSpPr>
            <p:spPr>
              <a:xfrm>
                <a:off x="2139314" y="5365241"/>
                <a:ext cx="2286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22860" h="190500">
                    <a:moveTo>
                      <a:pt x="22859" y="0"/>
                    </a:moveTo>
                    <a:lnTo>
                      <a:pt x="0" y="0"/>
                    </a:lnTo>
                    <a:lnTo>
                      <a:pt x="0" y="190499"/>
                    </a:lnTo>
                    <a:lnTo>
                      <a:pt x="22859" y="190499"/>
                    </a:lnTo>
                    <a:lnTo>
                      <a:pt x="22859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0" name="object 54"/>
              <p:cNvSpPr/>
              <p:nvPr/>
            </p:nvSpPr>
            <p:spPr>
              <a:xfrm>
                <a:off x="2186558" y="5415533"/>
                <a:ext cx="108203" cy="143256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1" name="object 55"/>
              <p:cNvSpPr/>
              <p:nvPr/>
            </p:nvSpPr>
            <p:spPr>
              <a:xfrm>
                <a:off x="2326766" y="5415533"/>
                <a:ext cx="106680" cy="138683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2" name="object 56"/>
              <p:cNvSpPr/>
              <p:nvPr/>
            </p:nvSpPr>
            <p:spPr>
              <a:xfrm>
                <a:off x="2456306" y="5365241"/>
                <a:ext cx="231648" cy="192024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3" name="object 57"/>
              <p:cNvSpPr/>
              <p:nvPr/>
            </p:nvSpPr>
            <p:spPr>
              <a:xfrm>
                <a:off x="2576702" y="4918709"/>
                <a:ext cx="434340" cy="554990"/>
              </a:xfrm>
              <a:custGeom>
                <a:avLst/>
                <a:gdLst/>
                <a:ahLst/>
                <a:cxnLst/>
                <a:rect l="l" t="t" r="r" b="b"/>
                <a:pathLst>
                  <a:path w="434339" h="554989">
                    <a:moveTo>
                      <a:pt x="182118" y="509777"/>
                    </a:moveTo>
                    <a:lnTo>
                      <a:pt x="138683" y="522731"/>
                    </a:lnTo>
                    <a:lnTo>
                      <a:pt x="94487" y="531876"/>
                    </a:lnTo>
                    <a:lnTo>
                      <a:pt x="25907" y="541019"/>
                    </a:lnTo>
                    <a:lnTo>
                      <a:pt x="0" y="544068"/>
                    </a:lnTo>
                    <a:lnTo>
                      <a:pt x="1524" y="554736"/>
                    </a:lnTo>
                    <a:lnTo>
                      <a:pt x="27431" y="551688"/>
                    </a:lnTo>
                    <a:lnTo>
                      <a:pt x="74675" y="547115"/>
                    </a:lnTo>
                    <a:lnTo>
                      <a:pt x="97535" y="544068"/>
                    </a:lnTo>
                    <a:lnTo>
                      <a:pt x="117347" y="539495"/>
                    </a:lnTo>
                    <a:lnTo>
                      <a:pt x="140207" y="534924"/>
                    </a:lnTo>
                    <a:lnTo>
                      <a:pt x="164592" y="528827"/>
                    </a:lnTo>
                    <a:lnTo>
                      <a:pt x="187452" y="521207"/>
                    </a:lnTo>
                    <a:lnTo>
                      <a:pt x="188975" y="521207"/>
                    </a:lnTo>
                    <a:lnTo>
                      <a:pt x="199644" y="510539"/>
                    </a:lnTo>
                    <a:lnTo>
                      <a:pt x="181356" y="510539"/>
                    </a:lnTo>
                    <a:lnTo>
                      <a:pt x="182118" y="509777"/>
                    </a:lnTo>
                    <a:close/>
                  </a:path>
                  <a:path w="434339" h="554989">
                    <a:moveTo>
                      <a:pt x="184404" y="509015"/>
                    </a:moveTo>
                    <a:lnTo>
                      <a:pt x="182118" y="509777"/>
                    </a:lnTo>
                    <a:lnTo>
                      <a:pt x="181356" y="510539"/>
                    </a:lnTo>
                    <a:lnTo>
                      <a:pt x="184404" y="509015"/>
                    </a:lnTo>
                    <a:close/>
                  </a:path>
                  <a:path w="434339" h="554989">
                    <a:moveTo>
                      <a:pt x="201168" y="509015"/>
                    </a:moveTo>
                    <a:lnTo>
                      <a:pt x="184404" y="509015"/>
                    </a:lnTo>
                    <a:lnTo>
                      <a:pt x="181356" y="510539"/>
                    </a:lnTo>
                    <a:lnTo>
                      <a:pt x="199644" y="510539"/>
                    </a:lnTo>
                    <a:lnTo>
                      <a:pt x="201168" y="509015"/>
                    </a:lnTo>
                    <a:close/>
                  </a:path>
                  <a:path w="434339" h="554989">
                    <a:moveTo>
                      <a:pt x="318007" y="406907"/>
                    </a:moveTo>
                    <a:lnTo>
                      <a:pt x="316992" y="406907"/>
                    </a:lnTo>
                    <a:lnTo>
                      <a:pt x="313944" y="409956"/>
                    </a:lnTo>
                    <a:lnTo>
                      <a:pt x="304799" y="414527"/>
                    </a:lnTo>
                    <a:lnTo>
                      <a:pt x="295656" y="422148"/>
                    </a:lnTo>
                    <a:lnTo>
                      <a:pt x="289559" y="425195"/>
                    </a:lnTo>
                    <a:lnTo>
                      <a:pt x="284987" y="428244"/>
                    </a:lnTo>
                    <a:lnTo>
                      <a:pt x="277368" y="434339"/>
                    </a:lnTo>
                    <a:lnTo>
                      <a:pt x="265175" y="443483"/>
                    </a:lnTo>
                    <a:lnTo>
                      <a:pt x="259080" y="446531"/>
                    </a:lnTo>
                    <a:lnTo>
                      <a:pt x="248411" y="452627"/>
                    </a:lnTo>
                    <a:lnTo>
                      <a:pt x="240792" y="458724"/>
                    </a:lnTo>
                    <a:lnTo>
                      <a:pt x="234695" y="461771"/>
                    </a:lnTo>
                    <a:lnTo>
                      <a:pt x="231647" y="464819"/>
                    </a:lnTo>
                    <a:lnTo>
                      <a:pt x="222504" y="470915"/>
                    </a:lnTo>
                    <a:lnTo>
                      <a:pt x="213359" y="480059"/>
                    </a:lnTo>
                    <a:lnTo>
                      <a:pt x="204216" y="487680"/>
                    </a:lnTo>
                    <a:lnTo>
                      <a:pt x="182118" y="509777"/>
                    </a:lnTo>
                    <a:lnTo>
                      <a:pt x="184404" y="509015"/>
                    </a:lnTo>
                    <a:lnTo>
                      <a:pt x="201168" y="509015"/>
                    </a:lnTo>
                    <a:lnTo>
                      <a:pt x="213359" y="496824"/>
                    </a:lnTo>
                    <a:lnTo>
                      <a:pt x="217931" y="490727"/>
                    </a:lnTo>
                    <a:lnTo>
                      <a:pt x="222504" y="487680"/>
                    </a:lnTo>
                    <a:lnTo>
                      <a:pt x="225552" y="484631"/>
                    </a:lnTo>
                    <a:lnTo>
                      <a:pt x="231647" y="480059"/>
                    </a:lnTo>
                    <a:lnTo>
                      <a:pt x="236219" y="475488"/>
                    </a:lnTo>
                    <a:lnTo>
                      <a:pt x="248411" y="469392"/>
                    </a:lnTo>
                    <a:lnTo>
                      <a:pt x="256031" y="463295"/>
                    </a:lnTo>
                    <a:lnTo>
                      <a:pt x="265175" y="457200"/>
                    </a:lnTo>
                    <a:lnTo>
                      <a:pt x="271271" y="452627"/>
                    </a:lnTo>
                    <a:lnTo>
                      <a:pt x="277368" y="449580"/>
                    </a:lnTo>
                    <a:lnTo>
                      <a:pt x="284987" y="445007"/>
                    </a:lnTo>
                    <a:lnTo>
                      <a:pt x="292607" y="438912"/>
                    </a:lnTo>
                    <a:lnTo>
                      <a:pt x="297180" y="435863"/>
                    </a:lnTo>
                    <a:lnTo>
                      <a:pt x="300228" y="432815"/>
                    </a:lnTo>
                    <a:lnTo>
                      <a:pt x="312419" y="425195"/>
                    </a:lnTo>
                    <a:lnTo>
                      <a:pt x="316992" y="420624"/>
                    </a:lnTo>
                    <a:lnTo>
                      <a:pt x="321564" y="417575"/>
                    </a:lnTo>
                    <a:lnTo>
                      <a:pt x="324611" y="416051"/>
                    </a:lnTo>
                    <a:lnTo>
                      <a:pt x="326135" y="416051"/>
                    </a:lnTo>
                    <a:lnTo>
                      <a:pt x="326135" y="414527"/>
                    </a:lnTo>
                    <a:lnTo>
                      <a:pt x="327659" y="414527"/>
                    </a:lnTo>
                    <a:lnTo>
                      <a:pt x="332536" y="408431"/>
                    </a:lnTo>
                    <a:lnTo>
                      <a:pt x="316992" y="408431"/>
                    </a:lnTo>
                    <a:lnTo>
                      <a:pt x="318007" y="406907"/>
                    </a:lnTo>
                    <a:close/>
                  </a:path>
                  <a:path w="434339" h="554989">
                    <a:moveTo>
                      <a:pt x="420623" y="250850"/>
                    </a:moveTo>
                    <a:lnTo>
                      <a:pt x="414528" y="260604"/>
                    </a:lnTo>
                    <a:lnTo>
                      <a:pt x="408431" y="274319"/>
                    </a:lnTo>
                    <a:lnTo>
                      <a:pt x="402335" y="286512"/>
                    </a:lnTo>
                    <a:lnTo>
                      <a:pt x="397764" y="301751"/>
                    </a:lnTo>
                    <a:lnTo>
                      <a:pt x="393192" y="315468"/>
                    </a:lnTo>
                    <a:lnTo>
                      <a:pt x="380999" y="339851"/>
                    </a:lnTo>
                    <a:lnTo>
                      <a:pt x="373380" y="348995"/>
                    </a:lnTo>
                    <a:lnTo>
                      <a:pt x="374904" y="348995"/>
                    </a:lnTo>
                    <a:lnTo>
                      <a:pt x="371856" y="352044"/>
                    </a:lnTo>
                    <a:lnTo>
                      <a:pt x="367283" y="355092"/>
                    </a:lnTo>
                    <a:lnTo>
                      <a:pt x="359664" y="359663"/>
                    </a:lnTo>
                    <a:lnTo>
                      <a:pt x="341375" y="371856"/>
                    </a:lnTo>
                    <a:lnTo>
                      <a:pt x="341375" y="373380"/>
                    </a:lnTo>
                    <a:lnTo>
                      <a:pt x="333756" y="381000"/>
                    </a:lnTo>
                    <a:lnTo>
                      <a:pt x="327659" y="390144"/>
                    </a:lnTo>
                    <a:lnTo>
                      <a:pt x="323087" y="399288"/>
                    </a:lnTo>
                    <a:lnTo>
                      <a:pt x="316992" y="408431"/>
                    </a:lnTo>
                    <a:lnTo>
                      <a:pt x="318516" y="406907"/>
                    </a:lnTo>
                    <a:lnTo>
                      <a:pt x="333756" y="406907"/>
                    </a:lnTo>
                    <a:lnTo>
                      <a:pt x="338328" y="397763"/>
                    </a:lnTo>
                    <a:lnTo>
                      <a:pt x="344423" y="388619"/>
                    </a:lnTo>
                    <a:lnTo>
                      <a:pt x="350519" y="381000"/>
                    </a:lnTo>
                    <a:lnTo>
                      <a:pt x="353568" y="377951"/>
                    </a:lnTo>
                    <a:lnTo>
                      <a:pt x="358140" y="376427"/>
                    </a:lnTo>
                    <a:lnTo>
                      <a:pt x="365759" y="371856"/>
                    </a:lnTo>
                    <a:lnTo>
                      <a:pt x="379475" y="362712"/>
                    </a:lnTo>
                    <a:lnTo>
                      <a:pt x="384047" y="358139"/>
                    </a:lnTo>
                    <a:lnTo>
                      <a:pt x="384047" y="356615"/>
                    </a:lnTo>
                    <a:lnTo>
                      <a:pt x="391668" y="345948"/>
                    </a:lnTo>
                    <a:lnTo>
                      <a:pt x="399287" y="333756"/>
                    </a:lnTo>
                    <a:lnTo>
                      <a:pt x="403859" y="320039"/>
                    </a:lnTo>
                    <a:lnTo>
                      <a:pt x="409956" y="306324"/>
                    </a:lnTo>
                    <a:lnTo>
                      <a:pt x="414528" y="291083"/>
                    </a:lnTo>
                    <a:lnTo>
                      <a:pt x="419099" y="278892"/>
                    </a:lnTo>
                    <a:lnTo>
                      <a:pt x="425195" y="266700"/>
                    </a:lnTo>
                    <a:lnTo>
                      <a:pt x="432816" y="254507"/>
                    </a:lnTo>
                    <a:lnTo>
                      <a:pt x="432816" y="251459"/>
                    </a:lnTo>
                    <a:lnTo>
                      <a:pt x="420623" y="251459"/>
                    </a:lnTo>
                    <a:lnTo>
                      <a:pt x="420623" y="250850"/>
                    </a:lnTo>
                    <a:close/>
                  </a:path>
                  <a:path w="434339" h="554989">
                    <a:moveTo>
                      <a:pt x="333756" y="406907"/>
                    </a:moveTo>
                    <a:lnTo>
                      <a:pt x="318516" y="406907"/>
                    </a:lnTo>
                    <a:lnTo>
                      <a:pt x="316992" y="408431"/>
                    </a:lnTo>
                    <a:lnTo>
                      <a:pt x="332536" y="408431"/>
                    </a:lnTo>
                    <a:lnTo>
                      <a:pt x="333756" y="406907"/>
                    </a:lnTo>
                    <a:close/>
                  </a:path>
                  <a:path w="434339" h="554989">
                    <a:moveTo>
                      <a:pt x="422147" y="248412"/>
                    </a:moveTo>
                    <a:lnTo>
                      <a:pt x="420623" y="250850"/>
                    </a:lnTo>
                    <a:lnTo>
                      <a:pt x="420623" y="251459"/>
                    </a:lnTo>
                    <a:lnTo>
                      <a:pt x="422147" y="248412"/>
                    </a:lnTo>
                    <a:close/>
                  </a:path>
                  <a:path w="434339" h="554989">
                    <a:moveTo>
                      <a:pt x="432816" y="248412"/>
                    </a:moveTo>
                    <a:lnTo>
                      <a:pt x="422147" y="248412"/>
                    </a:lnTo>
                    <a:lnTo>
                      <a:pt x="420623" y="251459"/>
                    </a:lnTo>
                    <a:lnTo>
                      <a:pt x="432816" y="251459"/>
                    </a:lnTo>
                    <a:lnTo>
                      <a:pt x="432816" y="248412"/>
                    </a:lnTo>
                    <a:close/>
                  </a:path>
                  <a:path w="434339" h="554989">
                    <a:moveTo>
                      <a:pt x="361139" y="40601"/>
                    </a:moveTo>
                    <a:lnTo>
                      <a:pt x="353491" y="50543"/>
                    </a:lnTo>
                    <a:lnTo>
                      <a:pt x="359664" y="54863"/>
                    </a:lnTo>
                    <a:lnTo>
                      <a:pt x="368807" y="62483"/>
                    </a:lnTo>
                    <a:lnTo>
                      <a:pt x="380999" y="70104"/>
                    </a:lnTo>
                    <a:lnTo>
                      <a:pt x="390144" y="77724"/>
                    </a:lnTo>
                    <a:lnTo>
                      <a:pt x="394716" y="79248"/>
                    </a:lnTo>
                    <a:lnTo>
                      <a:pt x="417575" y="115824"/>
                    </a:lnTo>
                    <a:lnTo>
                      <a:pt x="420623" y="137159"/>
                    </a:lnTo>
                    <a:lnTo>
                      <a:pt x="422147" y="146304"/>
                    </a:lnTo>
                    <a:lnTo>
                      <a:pt x="422052" y="182880"/>
                    </a:lnTo>
                    <a:lnTo>
                      <a:pt x="420623" y="205739"/>
                    </a:lnTo>
                    <a:lnTo>
                      <a:pt x="420623" y="250850"/>
                    </a:lnTo>
                    <a:lnTo>
                      <a:pt x="422147" y="248412"/>
                    </a:lnTo>
                    <a:lnTo>
                      <a:pt x="432816" y="248412"/>
                    </a:lnTo>
                    <a:lnTo>
                      <a:pt x="432911" y="181356"/>
                    </a:lnTo>
                    <a:lnTo>
                      <a:pt x="434340" y="158495"/>
                    </a:lnTo>
                    <a:lnTo>
                      <a:pt x="432816" y="146304"/>
                    </a:lnTo>
                    <a:lnTo>
                      <a:pt x="432816" y="124968"/>
                    </a:lnTo>
                    <a:lnTo>
                      <a:pt x="429768" y="114300"/>
                    </a:lnTo>
                    <a:lnTo>
                      <a:pt x="426719" y="102107"/>
                    </a:lnTo>
                    <a:lnTo>
                      <a:pt x="422147" y="92963"/>
                    </a:lnTo>
                    <a:lnTo>
                      <a:pt x="416052" y="82295"/>
                    </a:lnTo>
                    <a:lnTo>
                      <a:pt x="414528" y="82295"/>
                    </a:lnTo>
                    <a:lnTo>
                      <a:pt x="399287" y="67056"/>
                    </a:lnTo>
                    <a:lnTo>
                      <a:pt x="388619" y="59436"/>
                    </a:lnTo>
                    <a:lnTo>
                      <a:pt x="376428" y="51815"/>
                    </a:lnTo>
                    <a:lnTo>
                      <a:pt x="365759" y="44195"/>
                    </a:lnTo>
                    <a:lnTo>
                      <a:pt x="361139" y="40601"/>
                    </a:lnTo>
                    <a:close/>
                  </a:path>
                  <a:path w="434339" h="554989">
                    <a:moveTo>
                      <a:pt x="298704" y="0"/>
                    </a:moveTo>
                    <a:lnTo>
                      <a:pt x="333756" y="76200"/>
                    </a:lnTo>
                    <a:lnTo>
                      <a:pt x="353491" y="50543"/>
                    </a:lnTo>
                    <a:lnTo>
                      <a:pt x="344423" y="44195"/>
                    </a:lnTo>
                    <a:lnTo>
                      <a:pt x="352044" y="33527"/>
                    </a:lnTo>
                    <a:lnTo>
                      <a:pt x="366580" y="33527"/>
                    </a:lnTo>
                    <a:lnTo>
                      <a:pt x="379475" y="16763"/>
                    </a:lnTo>
                    <a:lnTo>
                      <a:pt x="298704" y="0"/>
                    </a:lnTo>
                    <a:close/>
                  </a:path>
                  <a:path w="434339" h="554989">
                    <a:moveTo>
                      <a:pt x="352044" y="33527"/>
                    </a:moveTo>
                    <a:lnTo>
                      <a:pt x="344423" y="44195"/>
                    </a:lnTo>
                    <a:lnTo>
                      <a:pt x="353491" y="50543"/>
                    </a:lnTo>
                    <a:lnTo>
                      <a:pt x="361139" y="40601"/>
                    </a:lnTo>
                    <a:lnTo>
                      <a:pt x="352044" y="33527"/>
                    </a:lnTo>
                    <a:close/>
                  </a:path>
                  <a:path w="434339" h="554989">
                    <a:moveTo>
                      <a:pt x="366580" y="33527"/>
                    </a:moveTo>
                    <a:lnTo>
                      <a:pt x="352044" y="33527"/>
                    </a:lnTo>
                    <a:lnTo>
                      <a:pt x="361139" y="40601"/>
                    </a:lnTo>
                    <a:lnTo>
                      <a:pt x="366580" y="33527"/>
                    </a:lnTo>
                    <a:close/>
                  </a:path>
                </a:pathLst>
              </a:custGeom>
              <a:solidFill>
                <a:srgbClr val="FF0101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34" name="object 58"/>
            <p:cNvGrpSpPr/>
            <p:nvPr/>
          </p:nvGrpSpPr>
          <p:grpSpPr>
            <a:xfrm>
              <a:off x="3638930" y="5462777"/>
              <a:ext cx="934719" cy="234950"/>
              <a:chOff x="3638930" y="5462777"/>
              <a:chExt cx="934719" cy="234950"/>
            </a:xfrm>
          </p:grpSpPr>
          <p:sp>
            <p:nvSpPr>
              <p:cNvPr id="135" name="object 59"/>
              <p:cNvSpPr/>
              <p:nvPr/>
            </p:nvSpPr>
            <p:spPr>
              <a:xfrm>
                <a:off x="3638930" y="5464301"/>
                <a:ext cx="129539" cy="181355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6" name="object 60"/>
              <p:cNvSpPr/>
              <p:nvPr/>
            </p:nvSpPr>
            <p:spPr>
              <a:xfrm>
                <a:off x="3794378" y="5505449"/>
                <a:ext cx="243840" cy="192024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7" name="object 61"/>
              <p:cNvSpPr/>
              <p:nvPr/>
            </p:nvSpPr>
            <p:spPr>
              <a:xfrm>
                <a:off x="4062603" y="5462777"/>
                <a:ext cx="510540" cy="186055"/>
              </a:xfrm>
              <a:custGeom>
                <a:avLst/>
                <a:gdLst/>
                <a:ahLst/>
                <a:cxnLst/>
                <a:rect l="l" t="t" r="r" b="b"/>
                <a:pathLst>
                  <a:path w="510539" h="186054">
                    <a:moveTo>
                      <a:pt x="108204" y="80772"/>
                    </a:moveTo>
                    <a:lnTo>
                      <a:pt x="106680" y="74676"/>
                    </a:lnTo>
                    <a:lnTo>
                      <a:pt x="103632" y="68592"/>
                    </a:lnTo>
                    <a:lnTo>
                      <a:pt x="102489" y="64008"/>
                    </a:lnTo>
                    <a:lnTo>
                      <a:pt x="68580" y="44196"/>
                    </a:lnTo>
                    <a:lnTo>
                      <a:pt x="36576" y="44196"/>
                    </a:lnTo>
                    <a:lnTo>
                      <a:pt x="21336" y="47244"/>
                    </a:lnTo>
                    <a:lnTo>
                      <a:pt x="15240" y="48768"/>
                    </a:lnTo>
                    <a:lnTo>
                      <a:pt x="10668" y="50292"/>
                    </a:lnTo>
                    <a:lnTo>
                      <a:pt x="10668" y="73152"/>
                    </a:lnTo>
                    <a:lnTo>
                      <a:pt x="12192" y="73152"/>
                    </a:lnTo>
                    <a:lnTo>
                      <a:pt x="19812" y="70104"/>
                    </a:lnTo>
                    <a:lnTo>
                      <a:pt x="25908" y="67068"/>
                    </a:lnTo>
                    <a:lnTo>
                      <a:pt x="41148" y="64008"/>
                    </a:lnTo>
                    <a:lnTo>
                      <a:pt x="65532" y="64008"/>
                    </a:lnTo>
                    <a:lnTo>
                      <a:pt x="68580" y="65532"/>
                    </a:lnTo>
                    <a:lnTo>
                      <a:pt x="73152" y="67068"/>
                    </a:lnTo>
                    <a:lnTo>
                      <a:pt x="79248" y="70104"/>
                    </a:lnTo>
                    <a:lnTo>
                      <a:pt x="83820" y="79248"/>
                    </a:lnTo>
                    <a:lnTo>
                      <a:pt x="85344" y="83820"/>
                    </a:lnTo>
                    <a:lnTo>
                      <a:pt x="85344" y="92964"/>
                    </a:lnTo>
                    <a:lnTo>
                      <a:pt x="85344" y="111252"/>
                    </a:lnTo>
                    <a:lnTo>
                      <a:pt x="85344" y="149352"/>
                    </a:lnTo>
                    <a:lnTo>
                      <a:pt x="79248" y="153924"/>
                    </a:lnTo>
                    <a:lnTo>
                      <a:pt x="74676" y="156972"/>
                    </a:lnTo>
                    <a:lnTo>
                      <a:pt x="68580" y="160020"/>
                    </a:lnTo>
                    <a:lnTo>
                      <a:pt x="62484" y="164592"/>
                    </a:lnTo>
                    <a:lnTo>
                      <a:pt x="56388" y="166116"/>
                    </a:lnTo>
                    <a:lnTo>
                      <a:pt x="41148" y="166116"/>
                    </a:lnTo>
                    <a:lnTo>
                      <a:pt x="33528" y="163068"/>
                    </a:lnTo>
                    <a:lnTo>
                      <a:pt x="28956" y="160020"/>
                    </a:lnTo>
                    <a:lnTo>
                      <a:pt x="25908" y="155448"/>
                    </a:lnTo>
                    <a:lnTo>
                      <a:pt x="22860" y="149352"/>
                    </a:lnTo>
                    <a:lnTo>
                      <a:pt x="22860" y="134112"/>
                    </a:lnTo>
                    <a:lnTo>
                      <a:pt x="28956" y="124968"/>
                    </a:lnTo>
                    <a:lnTo>
                      <a:pt x="38100" y="118872"/>
                    </a:lnTo>
                    <a:lnTo>
                      <a:pt x="44196" y="117348"/>
                    </a:lnTo>
                    <a:lnTo>
                      <a:pt x="48768" y="115824"/>
                    </a:lnTo>
                    <a:lnTo>
                      <a:pt x="56388" y="114300"/>
                    </a:lnTo>
                    <a:lnTo>
                      <a:pt x="64008" y="114300"/>
                    </a:lnTo>
                    <a:lnTo>
                      <a:pt x="73152" y="112776"/>
                    </a:lnTo>
                    <a:lnTo>
                      <a:pt x="79248" y="112776"/>
                    </a:lnTo>
                    <a:lnTo>
                      <a:pt x="85344" y="111252"/>
                    </a:lnTo>
                    <a:lnTo>
                      <a:pt x="85344" y="92964"/>
                    </a:lnTo>
                    <a:lnTo>
                      <a:pt x="76238" y="93878"/>
                    </a:lnTo>
                    <a:lnTo>
                      <a:pt x="59194" y="95110"/>
                    </a:lnTo>
                    <a:lnTo>
                      <a:pt x="24384" y="103632"/>
                    </a:lnTo>
                    <a:lnTo>
                      <a:pt x="15240" y="106680"/>
                    </a:lnTo>
                    <a:lnTo>
                      <a:pt x="9144" y="112776"/>
                    </a:lnTo>
                    <a:lnTo>
                      <a:pt x="6096" y="118872"/>
                    </a:lnTo>
                    <a:lnTo>
                      <a:pt x="1524" y="126492"/>
                    </a:lnTo>
                    <a:lnTo>
                      <a:pt x="0" y="134112"/>
                    </a:lnTo>
                    <a:lnTo>
                      <a:pt x="0" y="155448"/>
                    </a:lnTo>
                    <a:lnTo>
                      <a:pt x="3048" y="160020"/>
                    </a:lnTo>
                    <a:lnTo>
                      <a:pt x="4572" y="166116"/>
                    </a:lnTo>
                    <a:lnTo>
                      <a:pt x="7620" y="170688"/>
                    </a:lnTo>
                    <a:lnTo>
                      <a:pt x="12192" y="173736"/>
                    </a:lnTo>
                    <a:lnTo>
                      <a:pt x="15240" y="178308"/>
                    </a:lnTo>
                    <a:lnTo>
                      <a:pt x="19812" y="181356"/>
                    </a:lnTo>
                    <a:lnTo>
                      <a:pt x="24384" y="182880"/>
                    </a:lnTo>
                    <a:lnTo>
                      <a:pt x="30480" y="185928"/>
                    </a:lnTo>
                    <a:lnTo>
                      <a:pt x="53340" y="185928"/>
                    </a:lnTo>
                    <a:lnTo>
                      <a:pt x="56388" y="184404"/>
                    </a:lnTo>
                    <a:lnTo>
                      <a:pt x="60960" y="182880"/>
                    </a:lnTo>
                    <a:lnTo>
                      <a:pt x="64008" y="181356"/>
                    </a:lnTo>
                    <a:lnTo>
                      <a:pt x="68580" y="179832"/>
                    </a:lnTo>
                    <a:lnTo>
                      <a:pt x="74676" y="176784"/>
                    </a:lnTo>
                    <a:lnTo>
                      <a:pt x="82296" y="169164"/>
                    </a:lnTo>
                    <a:lnTo>
                      <a:pt x="85344" y="167640"/>
                    </a:lnTo>
                    <a:lnTo>
                      <a:pt x="85344" y="182880"/>
                    </a:lnTo>
                    <a:lnTo>
                      <a:pt x="108204" y="182880"/>
                    </a:lnTo>
                    <a:lnTo>
                      <a:pt x="108204" y="167640"/>
                    </a:lnTo>
                    <a:lnTo>
                      <a:pt x="108204" y="166116"/>
                    </a:lnTo>
                    <a:lnTo>
                      <a:pt x="108204" y="111252"/>
                    </a:lnTo>
                    <a:lnTo>
                      <a:pt x="108204" y="80772"/>
                    </a:lnTo>
                    <a:close/>
                  </a:path>
                  <a:path w="510539" h="186054">
                    <a:moveTo>
                      <a:pt x="205740" y="47244"/>
                    </a:moveTo>
                    <a:lnTo>
                      <a:pt x="163068" y="47244"/>
                    </a:lnTo>
                    <a:lnTo>
                      <a:pt x="163068" y="7620"/>
                    </a:lnTo>
                    <a:lnTo>
                      <a:pt x="141732" y="7620"/>
                    </a:lnTo>
                    <a:lnTo>
                      <a:pt x="141732" y="47244"/>
                    </a:lnTo>
                    <a:lnTo>
                      <a:pt x="124968" y="47244"/>
                    </a:lnTo>
                    <a:lnTo>
                      <a:pt x="124968" y="65532"/>
                    </a:lnTo>
                    <a:lnTo>
                      <a:pt x="141732" y="65532"/>
                    </a:lnTo>
                    <a:lnTo>
                      <a:pt x="141732" y="141732"/>
                    </a:lnTo>
                    <a:lnTo>
                      <a:pt x="142303" y="152336"/>
                    </a:lnTo>
                    <a:lnTo>
                      <a:pt x="171234" y="185127"/>
                    </a:lnTo>
                    <a:lnTo>
                      <a:pt x="179832" y="185928"/>
                    </a:lnTo>
                    <a:lnTo>
                      <a:pt x="184404" y="185928"/>
                    </a:lnTo>
                    <a:lnTo>
                      <a:pt x="188976" y="184404"/>
                    </a:lnTo>
                    <a:lnTo>
                      <a:pt x="193548" y="184404"/>
                    </a:lnTo>
                    <a:lnTo>
                      <a:pt x="196596" y="182880"/>
                    </a:lnTo>
                    <a:lnTo>
                      <a:pt x="201168" y="182880"/>
                    </a:lnTo>
                    <a:lnTo>
                      <a:pt x="205740" y="181356"/>
                    </a:lnTo>
                    <a:lnTo>
                      <a:pt x="205740" y="161544"/>
                    </a:lnTo>
                    <a:lnTo>
                      <a:pt x="202692" y="161544"/>
                    </a:lnTo>
                    <a:lnTo>
                      <a:pt x="201168" y="163068"/>
                    </a:lnTo>
                    <a:lnTo>
                      <a:pt x="196596" y="163068"/>
                    </a:lnTo>
                    <a:lnTo>
                      <a:pt x="193548" y="164592"/>
                    </a:lnTo>
                    <a:lnTo>
                      <a:pt x="176784" y="164592"/>
                    </a:lnTo>
                    <a:lnTo>
                      <a:pt x="167640" y="160020"/>
                    </a:lnTo>
                    <a:lnTo>
                      <a:pt x="167640" y="156972"/>
                    </a:lnTo>
                    <a:lnTo>
                      <a:pt x="164592" y="153924"/>
                    </a:lnTo>
                    <a:lnTo>
                      <a:pt x="164592" y="143256"/>
                    </a:lnTo>
                    <a:lnTo>
                      <a:pt x="163068" y="137160"/>
                    </a:lnTo>
                    <a:lnTo>
                      <a:pt x="163068" y="65532"/>
                    </a:lnTo>
                    <a:lnTo>
                      <a:pt x="205740" y="65532"/>
                    </a:lnTo>
                    <a:lnTo>
                      <a:pt x="205740" y="47244"/>
                    </a:lnTo>
                    <a:close/>
                  </a:path>
                  <a:path w="510539" h="186054">
                    <a:moveTo>
                      <a:pt x="245364" y="47244"/>
                    </a:moveTo>
                    <a:lnTo>
                      <a:pt x="222504" y="47244"/>
                    </a:lnTo>
                    <a:lnTo>
                      <a:pt x="222504" y="182880"/>
                    </a:lnTo>
                    <a:lnTo>
                      <a:pt x="245364" y="182880"/>
                    </a:lnTo>
                    <a:lnTo>
                      <a:pt x="245364" y="47244"/>
                    </a:lnTo>
                    <a:close/>
                  </a:path>
                  <a:path w="510539" h="186054">
                    <a:moveTo>
                      <a:pt x="246888" y="0"/>
                    </a:moveTo>
                    <a:lnTo>
                      <a:pt x="220980" y="0"/>
                    </a:lnTo>
                    <a:lnTo>
                      <a:pt x="220980" y="24384"/>
                    </a:lnTo>
                    <a:lnTo>
                      <a:pt x="246888" y="24384"/>
                    </a:lnTo>
                    <a:lnTo>
                      <a:pt x="246888" y="0"/>
                    </a:lnTo>
                    <a:close/>
                  </a:path>
                  <a:path w="510539" h="186054">
                    <a:moveTo>
                      <a:pt x="385572" y="47244"/>
                    </a:moveTo>
                    <a:lnTo>
                      <a:pt x="362712" y="47244"/>
                    </a:lnTo>
                    <a:lnTo>
                      <a:pt x="324612" y="150876"/>
                    </a:lnTo>
                    <a:lnTo>
                      <a:pt x="288036" y="47244"/>
                    </a:lnTo>
                    <a:lnTo>
                      <a:pt x="263652" y="47244"/>
                    </a:lnTo>
                    <a:lnTo>
                      <a:pt x="313944" y="182880"/>
                    </a:lnTo>
                    <a:lnTo>
                      <a:pt x="335280" y="182880"/>
                    </a:lnTo>
                    <a:lnTo>
                      <a:pt x="385572" y="47244"/>
                    </a:lnTo>
                    <a:close/>
                  </a:path>
                  <a:path w="510539" h="186054">
                    <a:moveTo>
                      <a:pt x="510540" y="105168"/>
                    </a:moveTo>
                    <a:lnTo>
                      <a:pt x="510324" y="99060"/>
                    </a:lnTo>
                    <a:lnTo>
                      <a:pt x="510273" y="97447"/>
                    </a:lnTo>
                    <a:lnTo>
                      <a:pt x="509587" y="90309"/>
                    </a:lnTo>
                    <a:lnTo>
                      <a:pt x="499872" y="62484"/>
                    </a:lnTo>
                    <a:lnTo>
                      <a:pt x="490728" y="53340"/>
                    </a:lnTo>
                    <a:lnTo>
                      <a:pt x="489204" y="52197"/>
                    </a:lnTo>
                    <a:lnTo>
                      <a:pt x="489204" y="92964"/>
                    </a:lnTo>
                    <a:lnTo>
                      <a:pt x="489204" y="99060"/>
                    </a:lnTo>
                    <a:lnTo>
                      <a:pt x="417576" y="99060"/>
                    </a:lnTo>
                    <a:lnTo>
                      <a:pt x="417576" y="94488"/>
                    </a:lnTo>
                    <a:lnTo>
                      <a:pt x="428244" y="73152"/>
                    </a:lnTo>
                    <a:lnTo>
                      <a:pt x="431292" y="68592"/>
                    </a:lnTo>
                    <a:lnTo>
                      <a:pt x="435864" y="67068"/>
                    </a:lnTo>
                    <a:lnTo>
                      <a:pt x="438912" y="64008"/>
                    </a:lnTo>
                    <a:lnTo>
                      <a:pt x="443484" y="62484"/>
                    </a:lnTo>
                    <a:lnTo>
                      <a:pt x="466344" y="62484"/>
                    </a:lnTo>
                    <a:lnTo>
                      <a:pt x="470916" y="64008"/>
                    </a:lnTo>
                    <a:lnTo>
                      <a:pt x="475488" y="67068"/>
                    </a:lnTo>
                    <a:lnTo>
                      <a:pt x="478536" y="68592"/>
                    </a:lnTo>
                    <a:lnTo>
                      <a:pt x="481584" y="73152"/>
                    </a:lnTo>
                    <a:lnTo>
                      <a:pt x="484632" y="79248"/>
                    </a:lnTo>
                    <a:lnTo>
                      <a:pt x="489204" y="92964"/>
                    </a:lnTo>
                    <a:lnTo>
                      <a:pt x="489204" y="52197"/>
                    </a:lnTo>
                    <a:lnTo>
                      <a:pt x="484632" y="48768"/>
                    </a:lnTo>
                    <a:lnTo>
                      <a:pt x="478536" y="47244"/>
                    </a:lnTo>
                    <a:lnTo>
                      <a:pt x="472440" y="44196"/>
                    </a:lnTo>
                    <a:lnTo>
                      <a:pt x="464820" y="42672"/>
                    </a:lnTo>
                    <a:lnTo>
                      <a:pt x="457200" y="42672"/>
                    </a:lnTo>
                    <a:lnTo>
                      <a:pt x="420331" y="54254"/>
                    </a:lnTo>
                    <a:lnTo>
                      <a:pt x="397751" y="85725"/>
                    </a:lnTo>
                    <a:lnTo>
                      <a:pt x="393192" y="115824"/>
                    </a:lnTo>
                    <a:lnTo>
                      <a:pt x="394335" y="131851"/>
                    </a:lnTo>
                    <a:lnTo>
                      <a:pt x="411480" y="167640"/>
                    </a:lnTo>
                    <a:lnTo>
                      <a:pt x="446620" y="184785"/>
                    </a:lnTo>
                    <a:lnTo>
                      <a:pt x="461772" y="185928"/>
                    </a:lnTo>
                    <a:lnTo>
                      <a:pt x="472440" y="185928"/>
                    </a:lnTo>
                    <a:lnTo>
                      <a:pt x="475488" y="184404"/>
                    </a:lnTo>
                    <a:lnTo>
                      <a:pt x="478536" y="184404"/>
                    </a:lnTo>
                    <a:lnTo>
                      <a:pt x="487680" y="181356"/>
                    </a:lnTo>
                    <a:lnTo>
                      <a:pt x="490728" y="181356"/>
                    </a:lnTo>
                    <a:lnTo>
                      <a:pt x="493776" y="179832"/>
                    </a:lnTo>
                    <a:lnTo>
                      <a:pt x="502920" y="176784"/>
                    </a:lnTo>
                    <a:lnTo>
                      <a:pt x="509016" y="173736"/>
                    </a:lnTo>
                    <a:lnTo>
                      <a:pt x="509016" y="166116"/>
                    </a:lnTo>
                    <a:lnTo>
                      <a:pt x="509016" y="149352"/>
                    </a:lnTo>
                    <a:lnTo>
                      <a:pt x="507492" y="149352"/>
                    </a:lnTo>
                    <a:lnTo>
                      <a:pt x="504444" y="150876"/>
                    </a:lnTo>
                    <a:lnTo>
                      <a:pt x="502920" y="152400"/>
                    </a:lnTo>
                    <a:lnTo>
                      <a:pt x="496824" y="155448"/>
                    </a:lnTo>
                    <a:lnTo>
                      <a:pt x="493776" y="158496"/>
                    </a:lnTo>
                    <a:lnTo>
                      <a:pt x="489204" y="160020"/>
                    </a:lnTo>
                    <a:lnTo>
                      <a:pt x="486156" y="161544"/>
                    </a:lnTo>
                    <a:lnTo>
                      <a:pt x="477012" y="164592"/>
                    </a:lnTo>
                    <a:lnTo>
                      <a:pt x="470916" y="164592"/>
                    </a:lnTo>
                    <a:lnTo>
                      <a:pt x="466344" y="166116"/>
                    </a:lnTo>
                    <a:lnTo>
                      <a:pt x="461772" y="166116"/>
                    </a:lnTo>
                    <a:lnTo>
                      <a:pt x="452031" y="165290"/>
                    </a:lnTo>
                    <a:lnTo>
                      <a:pt x="420039" y="137922"/>
                    </a:lnTo>
                    <a:lnTo>
                      <a:pt x="417576" y="117348"/>
                    </a:lnTo>
                    <a:lnTo>
                      <a:pt x="510540" y="117348"/>
                    </a:lnTo>
                    <a:lnTo>
                      <a:pt x="510540" y="105168"/>
                    </a:lnTo>
                    <a:close/>
                  </a:path>
                </a:pathLst>
              </a:custGeom>
              <a:solidFill>
                <a:srgbClr val="3333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38" name="object 62"/>
            <p:cNvGrpSpPr/>
            <p:nvPr/>
          </p:nvGrpSpPr>
          <p:grpSpPr>
            <a:xfrm>
              <a:off x="4649342" y="5455157"/>
              <a:ext cx="810895" cy="241300"/>
              <a:chOff x="4649342" y="5455157"/>
              <a:chExt cx="810895" cy="241300"/>
            </a:xfrm>
          </p:grpSpPr>
          <p:sp>
            <p:nvSpPr>
              <p:cNvPr id="139" name="object 63"/>
              <p:cNvSpPr/>
              <p:nvPr/>
            </p:nvSpPr>
            <p:spPr>
              <a:xfrm>
                <a:off x="4649342" y="5456681"/>
                <a:ext cx="96012" cy="67056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0" name="object 64"/>
              <p:cNvSpPr/>
              <p:nvPr/>
            </p:nvSpPr>
            <p:spPr>
              <a:xfrm>
                <a:off x="4774310" y="5505449"/>
                <a:ext cx="112775" cy="190500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1" name="object 65"/>
              <p:cNvSpPr/>
              <p:nvPr/>
            </p:nvSpPr>
            <p:spPr>
              <a:xfrm>
                <a:off x="4911470" y="5455157"/>
                <a:ext cx="2286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22860" h="190500">
                    <a:moveTo>
                      <a:pt x="22860" y="0"/>
                    </a:moveTo>
                    <a:lnTo>
                      <a:pt x="0" y="0"/>
                    </a:lnTo>
                    <a:lnTo>
                      <a:pt x="0" y="190499"/>
                    </a:lnTo>
                    <a:lnTo>
                      <a:pt x="22860" y="190499"/>
                    </a:lnTo>
                    <a:lnTo>
                      <a:pt x="22860" y="0"/>
                    </a:lnTo>
                    <a:close/>
                  </a:path>
                </a:pathLst>
              </a:custGeom>
              <a:solidFill>
                <a:srgbClr val="3333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2" name="object 66"/>
              <p:cNvSpPr/>
              <p:nvPr/>
            </p:nvSpPr>
            <p:spPr>
              <a:xfrm>
                <a:off x="4958714" y="5506973"/>
                <a:ext cx="108204" cy="141731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3" name="object 67"/>
              <p:cNvSpPr/>
              <p:nvPr/>
            </p:nvSpPr>
            <p:spPr>
              <a:xfrm>
                <a:off x="5098922" y="5505449"/>
                <a:ext cx="106679" cy="140208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4" name="object 68"/>
              <p:cNvSpPr/>
              <p:nvPr/>
            </p:nvSpPr>
            <p:spPr>
              <a:xfrm>
                <a:off x="5226938" y="5505449"/>
                <a:ext cx="117348" cy="143256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5" name="object 69"/>
              <p:cNvSpPr/>
              <p:nvPr/>
            </p:nvSpPr>
            <p:spPr>
              <a:xfrm>
                <a:off x="5364098" y="5456681"/>
                <a:ext cx="96012" cy="67056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6" name="object 70"/>
            <p:cNvSpPr/>
            <p:nvPr/>
          </p:nvSpPr>
          <p:spPr>
            <a:xfrm>
              <a:off x="3329559" y="4947665"/>
              <a:ext cx="291465" cy="607060"/>
            </a:xfrm>
            <a:custGeom>
              <a:avLst/>
              <a:gdLst/>
              <a:ahLst/>
              <a:cxnLst/>
              <a:rect l="l" t="t" r="r" b="b"/>
              <a:pathLst>
                <a:path w="291464" h="607060">
                  <a:moveTo>
                    <a:pt x="175348" y="29085"/>
                  </a:moveTo>
                  <a:lnTo>
                    <a:pt x="172212" y="30479"/>
                  </a:lnTo>
                  <a:lnTo>
                    <a:pt x="170687" y="32003"/>
                  </a:lnTo>
                  <a:lnTo>
                    <a:pt x="161543" y="38099"/>
                  </a:lnTo>
                  <a:lnTo>
                    <a:pt x="150875" y="47243"/>
                  </a:lnTo>
                  <a:lnTo>
                    <a:pt x="132587" y="62483"/>
                  </a:lnTo>
                  <a:lnTo>
                    <a:pt x="97536" y="97535"/>
                  </a:lnTo>
                  <a:lnTo>
                    <a:pt x="89915" y="106679"/>
                  </a:lnTo>
                  <a:lnTo>
                    <a:pt x="82296" y="114299"/>
                  </a:lnTo>
                  <a:lnTo>
                    <a:pt x="76200" y="118871"/>
                  </a:lnTo>
                  <a:lnTo>
                    <a:pt x="70103" y="126491"/>
                  </a:lnTo>
                  <a:lnTo>
                    <a:pt x="36575" y="167639"/>
                  </a:lnTo>
                  <a:lnTo>
                    <a:pt x="16763" y="210311"/>
                  </a:lnTo>
                  <a:lnTo>
                    <a:pt x="9143" y="256031"/>
                  </a:lnTo>
                  <a:lnTo>
                    <a:pt x="6096" y="271271"/>
                  </a:lnTo>
                  <a:lnTo>
                    <a:pt x="4572" y="303275"/>
                  </a:lnTo>
                  <a:lnTo>
                    <a:pt x="1524" y="335279"/>
                  </a:lnTo>
                  <a:lnTo>
                    <a:pt x="63" y="370331"/>
                  </a:lnTo>
                  <a:lnTo>
                    <a:pt x="18287" y="426719"/>
                  </a:lnTo>
                  <a:lnTo>
                    <a:pt x="51815" y="495299"/>
                  </a:lnTo>
                  <a:lnTo>
                    <a:pt x="74675" y="525779"/>
                  </a:lnTo>
                  <a:lnTo>
                    <a:pt x="82296" y="536447"/>
                  </a:lnTo>
                  <a:lnTo>
                    <a:pt x="92963" y="548639"/>
                  </a:lnTo>
                  <a:lnTo>
                    <a:pt x="105155" y="560831"/>
                  </a:lnTo>
                  <a:lnTo>
                    <a:pt x="106679" y="560831"/>
                  </a:lnTo>
                  <a:lnTo>
                    <a:pt x="131063" y="568451"/>
                  </a:lnTo>
                  <a:lnTo>
                    <a:pt x="152400" y="574547"/>
                  </a:lnTo>
                  <a:lnTo>
                    <a:pt x="173736" y="582167"/>
                  </a:lnTo>
                  <a:lnTo>
                    <a:pt x="196596" y="586739"/>
                  </a:lnTo>
                  <a:lnTo>
                    <a:pt x="216408" y="592835"/>
                  </a:lnTo>
                  <a:lnTo>
                    <a:pt x="239267" y="597407"/>
                  </a:lnTo>
                  <a:lnTo>
                    <a:pt x="265175" y="603503"/>
                  </a:lnTo>
                  <a:lnTo>
                    <a:pt x="289560" y="606551"/>
                  </a:lnTo>
                  <a:lnTo>
                    <a:pt x="291084" y="594359"/>
                  </a:lnTo>
                  <a:lnTo>
                    <a:pt x="278891" y="592835"/>
                  </a:lnTo>
                  <a:lnTo>
                    <a:pt x="266700" y="589787"/>
                  </a:lnTo>
                  <a:lnTo>
                    <a:pt x="242315" y="585215"/>
                  </a:lnTo>
                  <a:lnTo>
                    <a:pt x="219455" y="582167"/>
                  </a:lnTo>
                  <a:lnTo>
                    <a:pt x="199643" y="576071"/>
                  </a:lnTo>
                  <a:lnTo>
                    <a:pt x="178308" y="569975"/>
                  </a:lnTo>
                  <a:lnTo>
                    <a:pt x="155448" y="562355"/>
                  </a:lnTo>
                  <a:lnTo>
                    <a:pt x="134112" y="556259"/>
                  </a:lnTo>
                  <a:lnTo>
                    <a:pt x="114604" y="550163"/>
                  </a:lnTo>
                  <a:lnTo>
                    <a:pt x="112775" y="550163"/>
                  </a:lnTo>
                  <a:lnTo>
                    <a:pt x="109727" y="548639"/>
                  </a:lnTo>
                  <a:lnTo>
                    <a:pt x="111251" y="548639"/>
                  </a:lnTo>
                  <a:lnTo>
                    <a:pt x="102108" y="539495"/>
                  </a:lnTo>
                  <a:lnTo>
                    <a:pt x="83819" y="518159"/>
                  </a:lnTo>
                  <a:lnTo>
                    <a:pt x="76200" y="509015"/>
                  </a:lnTo>
                  <a:lnTo>
                    <a:pt x="70103" y="498347"/>
                  </a:lnTo>
                  <a:lnTo>
                    <a:pt x="62484" y="487679"/>
                  </a:lnTo>
                  <a:lnTo>
                    <a:pt x="50291" y="466343"/>
                  </a:lnTo>
                  <a:lnTo>
                    <a:pt x="39624" y="445007"/>
                  </a:lnTo>
                  <a:lnTo>
                    <a:pt x="28955" y="422147"/>
                  </a:lnTo>
                  <a:lnTo>
                    <a:pt x="19812" y="396239"/>
                  </a:lnTo>
                  <a:lnTo>
                    <a:pt x="15239" y="384047"/>
                  </a:lnTo>
                  <a:lnTo>
                    <a:pt x="12530" y="371855"/>
                  </a:lnTo>
                  <a:lnTo>
                    <a:pt x="12191" y="371855"/>
                  </a:lnTo>
                  <a:lnTo>
                    <a:pt x="13788" y="335279"/>
                  </a:lnTo>
                  <a:lnTo>
                    <a:pt x="18287" y="272795"/>
                  </a:lnTo>
                  <a:lnTo>
                    <a:pt x="25908" y="228599"/>
                  </a:lnTo>
                  <a:lnTo>
                    <a:pt x="28955" y="214883"/>
                  </a:lnTo>
                  <a:lnTo>
                    <a:pt x="33527" y="199643"/>
                  </a:lnTo>
                  <a:lnTo>
                    <a:pt x="41148" y="185927"/>
                  </a:lnTo>
                  <a:lnTo>
                    <a:pt x="47243" y="173735"/>
                  </a:lnTo>
                  <a:lnTo>
                    <a:pt x="56387" y="161543"/>
                  </a:lnTo>
                  <a:lnTo>
                    <a:pt x="67055" y="147827"/>
                  </a:lnTo>
                  <a:lnTo>
                    <a:pt x="79248" y="134111"/>
                  </a:lnTo>
                  <a:lnTo>
                    <a:pt x="83819" y="128015"/>
                  </a:lnTo>
                  <a:lnTo>
                    <a:pt x="99060" y="115823"/>
                  </a:lnTo>
                  <a:lnTo>
                    <a:pt x="106679" y="106679"/>
                  </a:lnTo>
                  <a:lnTo>
                    <a:pt x="141731" y="71627"/>
                  </a:lnTo>
                  <a:lnTo>
                    <a:pt x="160019" y="54863"/>
                  </a:lnTo>
                  <a:lnTo>
                    <a:pt x="178308" y="41147"/>
                  </a:lnTo>
                  <a:lnTo>
                    <a:pt x="180441" y="41147"/>
                  </a:lnTo>
                  <a:lnTo>
                    <a:pt x="175348" y="29085"/>
                  </a:lnTo>
                  <a:close/>
                </a:path>
                <a:path w="291464" h="607060">
                  <a:moveTo>
                    <a:pt x="109727" y="548639"/>
                  </a:moveTo>
                  <a:lnTo>
                    <a:pt x="112775" y="550163"/>
                  </a:lnTo>
                  <a:lnTo>
                    <a:pt x="111944" y="549332"/>
                  </a:lnTo>
                  <a:lnTo>
                    <a:pt x="109727" y="548639"/>
                  </a:lnTo>
                  <a:close/>
                </a:path>
                <a:path w="291464" h="607060">
                  <a:moveTo>
                    <a:pt x="111944" y="549332"/>
                  </a:moveTo>
                  <a:lnTo>
                    <a:pt x="112775" y="550163"/>
                  </a:lnTo>
                  <a:lnTo>
                    <a:pt x="114604" y="550163"/>
                  </a:lnTo>
                  <a:lnTo>
                    <a:pt x="111944" y="549332"/>
                  </a:lnTo>
                  <a:close/>
                </a:path>
                <a:path w="291464" h="607060">
                  <a:moveTo>
                    <a:pt x="111251" y="548639"/>
                  </a:moveTo>
                  <a:lnTo>
                    <a:pt x="109727" y="548639"/>
                  </a:lnTo>
                  <a:lnTo>
                    <a:pt x="111944" y="549332"/>
                  </a:lnTo>
                  <a:lnTo>
                    <a:pt x="111251" y="548639"/>
                  </a:lnTo>
                  <a:close/>
                </a:path>
                <a:path w="291464" h="607060">
                  <a:moveTo>
                    <a:pt x="12247" y="370581"/>
                  </a:moveTo>
                  <a:lnTo>
                    <a:pt x="12191" y="371855"/>
                  </a:lnTo>
                  <a:lnTo>
                    <a:pt x="12530" y="371855"/>
                  </a:lnTo>
                  <a:lnTo>
                    <a:pt x="12247" y="370581"/>
                  </a:lnTo>
                  <a:close/>
                </a:path>
                <a:path w="291464" h="607060">
                  <a:moveTo>
                    <a:pt x="12258" y="370331"/>
                  </a:moveTo>
                  <a:lnTo>
                    <a:pt x="12247" y="370581"/>
                  </a:lnTo>
                  <a:lnTo>
                    <a:pt x="12258" y="370331"/>
                  </a:lnTo>
                  <a:close/>
                </a:path>
                <a:path w="291464" h="607060">
                  <a:moveTo>
                    <a:pt x="229906" y="24383"/>
                  </a:moveTo>
                  <a:lnTo>
                    <a:pt x="185927" y="24383"/>
                  </a:lnTo>
                  <a:lnTo>
                    <a:pt x="192024" y="35051"/>
                  </a:lnTo>
                  <a:lnTo>
                    <a:pt x="180557" y="41422"/>
                  </a:lnTo>
                  <a:lnTo>
                    <a:pt x="192024" y="68579"/>
                  </a:lnTo>
                  <a:lnTo>
                    <a:pt x="229906" y="24383"/>
                  </a:lnTo>
                  <a:close/>
                </a:path>
                <a:path w="291464" h="607060">
                  <a:moveTo>
                    <a:pt x="180441" y="41147"/>
                  </a:moveTo>
                  <a:lnTo>
                    <a:pt x="178308" y="41147"/>
                  </a:lnTo>
                  <a:lnTo>
                    <a:pt x="178308" y="42671"/>
                  </a:lnTo>
                  <a:lnTo>
                    <a:pt x="180557" y="41422"/>
                  </a:lnTo>
                  <a:lnTo>
                    <a:pt x="180441" y="41147"/>
                  </a:lnTo>
                  <a:close/>
                </a:path>
                <a:path w="291464" h="607060">
                  <a:moveTo>
                    <a:pt x="185927" y="24383"/>
                  </a:moveTo>
                  <a:lnTo>
                    <a:pt x="175348" y="29085"/>
                  </a:lnTo>
                  <a:lnTo>
                    <a:pt x="180557" y="41422"/>
                  </a:lnTo>
                  <a:lnTo>
                    <a:pt x="192024" y="35051"/>
                  </a:lnTo>
                  <a:lnTo>
                    <a:pt x="185927" y="24383"/>
                  </a:lnTo>
                  <a:close/>
                </a:path>
                <a:path w="291464" h="607060">
                  <a:moveTo>
                    <a:pt x="163067" y="0"/>
                  </a:moveTo>
                  <a:lnTo>
                    <a:pt x="175348" y="29085"/>
                  </a:lnTo>
                  <a:lnTo>
                    <a:pt x="185927" y="24383"/>
                  </a:lnTo>
                  <a:lnTo>
                    <a:pt x="229906" y="24383"/>
                  </a:lnTo>
                  <a:lnTo>
                    <a:pt x="246887" y="4571"/>
                  </a:lnTo>
                  <a:lnTo>
                    <a:pt x="163067" y="0"/>
                  </a:lnTo>
                  <a:close/>
                </a:path>
              </a:pathLst>
            </a:custGeom>
            <a:solidFill>
              <a:srgbClr val="3434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57153"/>
            <a:ext cx="784887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Suppose we’re in 1-dimension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6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56008" y="2204864"/>
            <a:ext cx="2892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Not a big surprise.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68853A-C926-4341-8F25-E17EC3000409}"/>
                  </a:ext>
                </a:extLst>
              </p:cNvPr>
              <p:cNvSpPr txBox="1"/>
              <p:nvPr/>
            </p:nvSpPr>
            <p:spPr>
              <a:xfrm>
                <a:off x="2067926" y="4754843"/>
                <a:ext cx="808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68853A-C926-4341-8F25-E17EC3000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926" y="4754843"/>
                <a:ext cx="80881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990AFD7-22E5-934D-BB5C-6E1C355C8D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674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31"/>
    </mc:Choice>
    <mc:Fallback>
      <p:transition spd="slow" advTm="23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57153"/>
            <a:ext cx="784887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Harder 1-dimensional dataset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7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56008" y="2204864"/>
            <a:ext cx="25922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That wiped the smirk off SVM’s face.</a:t>
            </a:r>
          </a:p>
          <a:p>
            <a:endParaRPr lang="en-GB" sz="2400" dirty="0"/>
          </a:p>
          <a:p>
            <a:r>
              <a:rPr lang="en-GB" sz="2400" dirty="0"/>
              <a:t>What can be done about this?</a:t>
            </a:r>
          </a:p>
        </p:txBody>
      </p:sp>
      <p:sp>
        <p:nvSpPr>
          <p:cNvPr id="54" name="object 20"/>
          <p:cNvSpPr/>
          <p:nvPr/>
        </p:nvSpPr>
        <p:spPr>
          <a:xfrm>
            <a:off x="1187624" y="3752314"/>
            <a:ext cx="4173220" cy="1043940"/>
          </a:xfrm>
          <a:custGeom>
            <a:avLst/>
            <a:gdLst/>
            <a:ahLst/>
            <a:cxnLst/>
            <a:rect l="l" t="t" r="r" b="b"/>
            <a:pathLst>
              <a:path w="4173220" h="1043939">
                <a:moveTo>
                  <a:pt x="1304543" y="0"/>
                </a:moveTo>
                <a:lnTo>
                  <a:pt x="1304543" y="1043939"/>
                </a:lnTo>
              </a:path>
              <a:path w="4173220" h="1043939">
                <a:moveTo>
                  <a:pt x="0" y="812291"/>
                </a:moveTo>
                <a:lnTo>
                  <a:pt x="4172711" y="812291"/>
                </a:lnTo>
              </a:path>
            </a:pathLst>
          </a:custGeom>
          <a:ln w="38099">
            <a:solidFill>
              <a:srgbClr val="FF01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1"/>
          <p:cNvSpPr/>
          <p:nvPr/>
        </p:nvSpPr>
        <p:spPr>
          <a:xfrm>
            <a:off x="3529250" y="4327624"/>
            <a:ext cx="79247" cy="82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2"/>
          <p:cNvSpPr/>
          <p:nvPr/>
        </p:nvSpPr>
        <p:spPr>
          <a:xfrm>
            <a:off x="1529762" y="4327624"/>
            <a:ext cx="79247" cy="82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5"/>
          <p:cNvSpPr/>
          <p:nvPr/>
        </p:nvSpPr>
        <p:spPr>
          <a:xfrm>
            <a:off x="1965626" y="4327624"/>
            <a:ext cx="79247" cy="822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6"/>
          <p:cNvSpPr/>
          <p:nvPr/>
        </p:nvSpPr>
        <p:spPr>
          <a:xfrm>
            <a:off x="3877556" y="4327624"/>
            <a:ext cx="72318" cy="822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8"/>
          <p:cNvSpPr/>
          <p:nvPr/>
        </p:nvSpPr>
        <p:spPr>
          <a:xfrm>
            <a:off x="2399252" y="4327624"/>
            <a:ext cx="73080" cy="975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9"/>
          <p:cNvSpPr/>
          <p:nvPr/>
        </p:nvSpPr>
        <p:spPr>
          <a:xfrm>
            <a:off x="4050458" y="4327624"/>
            <a:ext cx="78414" cy="86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0"/>
          <p:cNvSpPr/>
          <p:nvPr/>
        </p:nvSpPr>
        <p:spPr>
          <a:xfrm>
            <a:off x="2660570" y="4327624"/>
            <a:ext cx="77723" cy="883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09801D6E-FDEC-964D-A559-B228625879AA}"/>
              </a:ext>
            </a:extLst>
          </p:cNvPr>
          <p:cNvSpPr/>
          <p:nvPr/>
        </p:nvSpPr>
        <p:spPr>
          <a:xfrm>
            <a:off x="4571965" y="4339577"/>
            <a:ext cx="72043" cy="82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5">
            <a:extLst>
              <a:ext uri="{FF2B5EF4-FFF2-40B4-BE49-F238E27FC236}">
                <a16:creationId xmlns:a16="http://schemas.microsoft.com/office/drawing/2014/main" id="{B59708E8-38FB-5042-BF9D-05D619C8E0B3}"/>
              </a:ext>
            </a:extLst>
          </p:cNvPr>
          <p:cNvSpPr/>
          <p:nvPr/>
        </p:nvSpPr>
        <p:spPr>
          <a:xfrm>
            <a:off x="4759155" y="4348273"/>
            <a:ext cx="65494" cy="822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8">
            <a:extLst>
              <a:ext uri="{FF2B5EF4-FFF2-40B4-BE49-F238E27FC236}">
                <a16:creationId xmlns:a16="http://schemas.microsoft.com/office/drawing/2014/main" id="{D8B308F7-5C05-FC45-94DC-0F643EBFDFDF}"/>
              </a:ext>
            </a:extLst>
          </p:cNvPr>
          <p:cNvSpPr/>
          <p:nvPr/>
        </p:nvSpPr>
        <p:spPr>
          <a:xfrm>
            <a:off x="5202547" y="4348273"/>
            <a:ext cx="59492" cy="73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A3E48D-A15B-5D4F-87EB-48A7DD1E9A6E}"/>
                  </a:ext>
                </a:extLst>
              </p:cNvPr>
              <p:cNvSpPr txBox="1"/>
              <p:nvPr/>
            </p:nvSpPr>
            <p:spPr>
              <a:xfrm>
                <a:off x="2067926" y="4754843"/>
                <a:ext cx="808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A3E48D-A15B-5D4F-87EB-48A7DD1E9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926" y="4754843"/>
                <a:ext cx="80881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7E7CB6D-DDB3-8A41-B559-BE29A4B442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042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71"/>
    </mc:Choice>
    <mc:Fallback>
      <p:transition spd="slow" advTm="61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1026"/>
          <p:cNvPicPr>
            <a:picLocks noChangeAspect="1" noChangeArrowheads="1"/>
          </p:cNvPicPr>
          <p:nvPr/>
        </p:nvPicPr>
        <p:blipFill>
          <a:blip r:embed="rId5">
            <a:lum bright="70000"/>
            <a:grayscl/>
          </a:blip>
          <a:srcRect/>
          <a:stretch>
            <a:fillRect/>
          </a:stretch>
        </p:blipFill>
        <p:spPr bwMode="auto">
          <a:xfrm>
            <a:off x="639763" y="2500313"/>
            <a:ext cx="5618162" cy="330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867" name="Rectangle 102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de-DE">
                <a:ea typeface="ＭＳ Ｐゴシック" pitchFamily="-112" charset="-128"/>
                <a:cs typeface="ＭＳ Ｐゴシック" pitchFamily="-112" charset="-128"/>
              </a:rPr>
              <a:t> </a:t>
            </a:r>
          </a:p>
        </p:txBody>
      </p:sp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3324225" y="5270500"/>
            <a:ext cx="2490788" cy="215900"/>
            <a:chOff x="219" y="779"/>
            <a:chExt cx="1569" cy="136"/>
          </a:xfrm>
        </p:grpSpPr>
        <p:sp>
          <p:nvSpPr>
            <p:cNvPr id="164870" name="Rectangle 1029"/>
            <p:cNvSpPr>
              <a:spLocks noChangeArrowheads="1"/>
            </p:cNvSpPr>
            <p:nvPr/>
          </p:nvSpPr>
          <p:spPr bwMode="auto">
            <a:xfrm>
              <a:off x="219" y="779"/>
              <a:ext cx="1569" cy="1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762000"/>
              <a:endParaRPr lang="de-DE" sz="700" b="1">
                <a:solidFill>
                  <a:srgbClr val="0019A8"/>
                </a:solidFill>
              </a:endParaRPr>
            </a:p>
          </p:txBody>
        </p:sp>
        <p:sp>
          <p:nvSpPr>
            <p:cNvPr id="164871" name="Rectangle 1030"/>
            <p:cNvSpPr>
              <a:spLocks noChangeArrowheads="1"/>
            </p:cNvSpPr>
            <p:nvPr/>
          </p:nvSpPr>
          <p:spPr bwMode="auto">
            <a:xfrm>
              <a:off x="1564" y="780"/>
              <a:ext cx="144" cy="13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defTabSz="762000" eaLnBrk="1" hangingPunct="1"/>
              <a:endParaRPr lang="de-DE" sz="800" b="1">
                <a:solidFill>
                  <a:srgbClr val="0019A8"/>
                </a:solidFill>
              </a:endParaRPr>
            </a:p>
          </p:txBody>
        </p:sp>
      </p:grpSp>
      <p:sp>
        <p:nvSpPr>
          <p:cNvPr id="164869" name="Rectangle 1031"/>
          <p:cNvSpPr>
            <a:spLocks noChangeArrowheads="1"/>
          </p:cNvSpPr>
          <p:nvPr/>
        </p:nvSpPr>
        <p:spPr bwMode="auto">
          <a:xfrm>
            <a:off x="1019174" y="2301875"/>
            <a:ext cx="8124825" cy="1874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19124" tIns="27093" rIns="19124" bIns="27093">
            <a:prstTxWarp prst="textNoShape">
              <a:avLst/>
            </a:prstTxWarp>
          </a:bodyPr>
          <a:lstStyle/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endParaRPr lang="en-US" sz="4000" b="1" dirty="0">
              <a:solidFill>
                <a:schemeClr val="bg2"/>
              </a:solidFill>
            </a:endParaRPr>
          </a:p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r>
              <a:rPr lang="en-US" sz="4000" b="1" dirty="0">
                <a:solidFill>
                  <a:schemeClr val="bg1">
                    <a:lumMod val="50000"/>
                  </a:schemeClr>
                </a:solidFill>
              </a:rPr>
              <a:t>Kernel Trick</a:t>
            </a:r>
          </a:p>
          <a:p>
            <a:pPr algn="r" defTabSz="765175">
              <a:tabLst>
                <a:tab pos="357188" algn="l"/>
                <a:tab pos="714375" algn="l"/>
                <a:tab pos="1084263" algn="l"/>
              </a:tabLst>
            </a:pPr>
            <a:endParaRPr lang="en-US" sz="4000" b="1" dirty="0">
              <a:solidFill>
                <a:schemeClr val="bg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8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85A7468-70F3-1F43-917E-368CC1D3AB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4347"/>
      </p:ext>
    </p:extLst>
  </p:cSld>
  <p:clrMapOvr>
    <a:masterClrMapping/>
  </p:clrMapOvr>
  <p:transition advTm="16211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57153"/>
            <a:ext cx="7848872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/>
              <a:t>Harder 1-dimensional dataset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9</a:t>
            </a:fld>
            <a:endParaRPr lang="en-AU" dirty="0"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176039" y="2204864"/>
                <a:ext cx="3967961" cy="3539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What if we take the square of the feature values and introduce it as a new feature:</a:t>
                </a:r>
              </a:p>
              <a:p>
                <a:r>
                  <a:rPr lang="en-GB" sz="2400" dirty="0"/>
                  <a:t>	feature</a:t>
                </a:r>
                <a:r>
                  <a:rPr lang="en-GB" sz="2400" baseline="-25000" dirty="0"/>
                  <a:t>1</a:t>
                </a:r>
                <a:r>
                  <a:rPr lang="en-GB" sz="2400" dirty="0"/>
                  <a:t> =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	feature</a:t>
                </a:r>
                <a:r>
                  <a:rPr lang="en-GB" sz="2400" baseline="-25000" dirty="0"/>
                  <a:t>2</a:t>
                </a:r>
                <a:r>
                  <a:rPr lang="en-GB" sz="2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sz="2400" dirty="0"/>
                </a:br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3200" dirty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39" y="2204864"/>
                <a:ext cx="3967961" cy="3539430"/>
              </a:xfrm>
              <a:prstGeom prst="rect">
                <a:avLst/>
              </a:prstGeom>
              <a:blipFill>
                <a:blip r:embed="rId5"/>
                <a:stretch>
                  <a:fillRect l="-2885" t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bject 21"/>
          <p:cNvSpPr/>
          <p:nvPr/>
        </p:nvSpPr>
        <p:spPr>
          <a:xfrm>
            <a:off x="395536" y="2185726"/>
            <a:ext cx="4173220" cy="4074160"/>
          </a:xfrm>
          <a:custGeom>
            <a:avLst/>
            <a:gdLst/>
            <a:ahLst/>
            <a:cxnLst/>
            <a:rect l="l" t="t" r="r" b="b"/>
            <a:pathLst>
              <a:path w="4173220" h="4074160">
                <a:moveTo>
                  <a:pt x="1318259" y="0"/>
                </a:moveTo>
                <a:lnTo>
                  <a:pt x="1304543" y="4073651"/>
                </a:lnTo>
              </a:path>
              <a:path w="4173220" h="4074160">
                <a:moveTo>
                  <a:pt x="0" y="3843527"/>
                </a:moveTo>
                <a:lnTo>
                  <a:pt x="4172711" y="3843527"/>
                </a:lnTo>
              </a:path>
            </a:pathLst>
          </a:custGeom>
          <a:ln w="38099">
            <a:solidFill>
              <a:srgbClr val="FF010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892E83-5772-6545-8DF3-2611F7128456}"/>
              </a:ext>
            </a:extLst>
          </p:cNvPr>
          <p:cNvGrpSpPr/>
          <p:nvPr/>
        </p:nvGrpSpPr>
        <p:grpSpPr>
          <a:xfrm>
            <a:off x="737674" y="1985249"/>
            <a:ext cx="3650266" cy="4031050"/>
            <a:chOff x="737674" y="1985249"/>
            <a:chExt cx="3650266" cy="4031050"/>
          </a:xfrm>
        </p:grpSpPr>
        <p:sp>
          <p:nvSpPr>
            <p:cNvPr id="31" name="object 22"/>
            <p:cNvSpPr/>
            <p:nvPr/>
          </p:nvSpPr>
          <p:spPr>
            <a:xfrm>
              <a:off x="2714302" y="5479852"/>
              <a:ext cx="79247" cy="838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3"/>
            <p:cNvSpPr/>
            <p:nvPr/>
          </p:nvSpPr>
          <p:spPr>
            <a:xfrm>
              <a:off x="737674" y="5618536"/>
              <a:ext cx="79247" cy="83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4"/>
            <p:cNvSpPr/>
            <p:nvPr/>
          </p:nvSpPr>
          <p:spPr>
            <a:xfrm>
              <a:off x="3999034" y="3257860"/>
              <a:ext cx="79247" cy="883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5"/>
            <p:cNvSpPr/>
            <p:nvPr/>
          </p:nvSpPr>
          <p:spPr>
            <a:xfrm>
              <a:off x="4308097" y="1985249"/>
              <a:ext cx="79843" cy="8239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6"/>
            <p:cNvSpPr/>
            <p:nvPr/>
          </p:nvSpPr>
          <p:spPr>
            <a:xfrm>
              <a:off x="1182682" y="5859328"/>
              <a:ext cx="79247" cy="8229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7"/>
            <p:cNvSpPr/>
            <p:nvPr/>
          </p:nvSpPr>
          <p:spPr>
            <a:xfrm>
              <a:off x="3085468" y="5150668"/>
              <a:ext cx="72318" cy="8229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8"/>
            <p:cNvSpPr/>
            <p:nvPr/>
          </p:nvSpPr>
          <p:spPr>
            <a:xfrm>
              <a:off x="3654611" y="4048816"/>
              <a:ext cx="73151" cy="822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9"/>
            <p:cNvSpPr/>
            <p:nvPr/>
          </p:nvSpPr>
          <p:spPr>
            <a:xfrm>
              <a:off x="1547728" y="5915716"/>
              <a:ext cx="73271" cy="1005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0"/>
            <p:cNvSpPr/>
            <p:nvPr/>
          </p:nvSpPr>
          <p:spPr>
            <a:xfrm>
              <a:off x="3270110" y="4943404"/>
              <a:ext cx="78176" cy="868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1"/>
            <p:cNvSpPr/>
            <p:nvPr/>
          </p:nvSpPr>
          <p:spPr>
            <a:xfrm>
              <a:off x="1880674" y="5894380"/>
              <a:ext cx="79247" cy="868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140"/>
          <p:cNvSpPr/>
          <p:nvPr/>
        </p:nvSpPr>
        <p:spPr>
          <a:xfrm>
            <a:off x="1642534" y="3223977"/>
            <a:ext cx="3230880" cy="3438525"/>
          </a:xfrm>
          <a:custGeom>
            <a:avLst/>
            <a:gdLst/>
            <a:ahLst/>
            <a:cxnLst/>
            <a:rect l="l" t="t" r="r" b="b"/>
            <a:pathLst>
              <a:path w="3230879" h="3438525">
                <a:moveTo>
                  <a:pt x="0" y="3438143"/>
                </a:moveTo>
                <a:lnTo>
                  <a:pt x="3230879" y="0"/>
                </a:lnTo>
              </a:path>
            </a:pathLst>
          </a:custGeom>
          <a:ln w="12700">
            <a:solidFill>
              <a:srgbClr val="343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41"/>
          <p:cNvSpPr/>
          <p:nvPr/>
        </p:nvSpPr>
        <p:spPr>
          <a:xfrm>
            <a:off x="1482514" y="3039573"/>
            <a:ext cx="3232785" cy="3436620"/>
          </a:xfrm>
          <a:custGeom>
            <a:avLst/>
            <a:gdLst/>
            <a:ahLst/>
            <a:cxnLst/>
            <a:rect l="l" t="t" r="r" b="b"/>
            <a:pathLst>
              <a:path w="3232785" h="3436620">
                <a:moveTo>
                  <a:pt x="0" y="3436619"/>
                </a:moveTo>
                <a:lnTo>
                  <a:pt x="3232403" y="0"/>
                </a:lnTo>
              </a:path>
            </a:pathLst>
          </a:custGeom>
          <a:ln w="12700">
            <a:solidFill>
              <a:srgbClr val="FF01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878A32-54D4-4841-B3CD-4A9FAD1EADA9}"/>
                  </a:ext>
                </a:extLst>
              </p:cNvPr>
              <p:cNvSpPr txBox="1"/>
              <p:nvPr/>
            </p:nvSpPr>
            <p:spPr>
              <a:xfrm>
                <a:off x="4073219" y="6016299"/>
                <a:ext cx="4857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878A32-54D4-4841-B3CD-4A9FAD1EA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19" y="6016299"/>
                <a:ext cx="48570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87A9E0-1EAD-C842-BB81-4786592F356A}"/>
                  </a:ext>
                </a:extLst>
              </p:cNvPr>
              <p:cNvSpPr txBox="1"/>
              <p:nvPr/>
            </p:nvSpPr>
            <p:spPr>
              <a:xfrm>
                <a:off x="1182682" y="2223275"/>
                <a:ext cx="626390" cy="521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87A9E0-1EAD-C842-BB81-4786592F3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682" y="2223275"/>
                <a:ext cx="626390" cy="52193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54057EA-DED4-A446-A382-A7E40BC84C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081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58"/>
    </mc:Choice>
    <mc:Fallback>
      <p:transition spd="slow" advTm="107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1" grpId="0" animBg="1"/>
      <p:bldP spid="82" grpId="0" animBg="1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2|49.2|17.5|12.8|43.7|4.9|11.9|1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7.4|1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9.1|14.8|45.2|24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8|17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6|12.9|106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8.1|4.7|23|27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40.2|6|2.8|3.1|17.7|5.8|2.2|11.7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12.4|2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4.5|6.7|7.8|47.5|1.8|8.4|11.8|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37.2|8.4|1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1.6|15.7|14.8"/>
</p:tagLst>
</file>

<file path=ppt/theme/theme1.xml><?xml version="1.0" encoding="utf-8"?>
<a:theme xmlns:a="http://schemas.openxmlformats.org/drawingml/2006/main" name="UWA template">
  <a:themeElements>
    <a:clrScheme name="UWA">
      <a:dk1>
        <a:sysClr val="windowText" lastClr="000000"/>
      </a:dk1>
      <a:lt1>
        <a:sysClr val="window" lastClr="FFFFFF"/>
      </a:lt1>
      <a:dk2>
        <a:srgbClr val="3F4231"/>
      </a:dk2>
      <a:lt2>
        <a:srgbClr val="EEECE1"/>
      </a:lt2>
      <a:accent1>
        <a:srgbClr val="64BCC1"/>
      </a:accent1>
      <a:accent2>
        <a:srgbClr val="C3F97B"/>
      </a:accent2>
      <a:accent3>
        <a:srgbClr val="918071"/>
      </a:accent3>
      <a:accent4>
        <a:srgbClr val="F0E4C6"/>
      </a:accent4>
      <a:accent5>
        <a:srgbClr val="304C87"/>
      </a:accent5>
      <a:accent6>
        <a:srgbClr val="D7AA29"/>
      </a:accent6>
      <a:hlink>
        <a:srgbClr val="0000FF"/>
      </a:hlink>
      <a:folHlink>
        <a:srgbClr val="21241B"/>
      </a:folHlink>
    </a:clrScheme>
    <a:fontScheme name="UWA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UWA template</Template>
  <TotalTime>10568</TotalTime>
  <Words>1327</Words>
  <Application>Microsoft Macintosh PowerPoint</Application>
  <PresentationFormat>On-screen Show (4:3)</PresentationFormat>
  <Paragraphs>392</Paragraphs>
  <Slides>21</Slides>
  <Notes>3</Notes>
  <HiddenSlides>0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Georgia</vt:lpstr>
      <vt:lpstr>Times New Roman</vt:lpstr>
      <vt:lpstr>Wingdings</vt:lpstr>
      <vt:lpstr>UWA template</vt:lpstr>
      <vt:lpstr>PowerPoint Presentation</vt:lpstr>
      <vt:lpstr>PowerPoint Presentation</vt:lpstr>
      <vt:lpstr>PowerPoint Presentation</vt:lpstr>
      <vt:lpstr>Margin Maximization Problem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Kernel Trick</vt:lpstr>
      <vt:lpstr>Kernel Functions</vt:lpstr>
      <vt:lpstr>Kernel Methods</vt:lpstr>
      <vt:lpstr>Kernel Trick</vt:lpstr>
      <vt:lpstr>Kernel Trick</vt:lpstr>
      <vt:lpstr>Kernel Trick</vt:lpstr>
      <vt:lpstr>Kernel Trick</vt:lpstr>
      <vt:lpstr>Kernel Trick</vt:lpstr>
      <vt:lpstr>Kernel Trick</vt:lpstr>
      <vt:lpstr>SVM Training</vt:lpstr>
      <vt:lpstr>SVM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Shafait</dc:creator>
  <cp:lastModifiedBy>Microsoft Office User</cp:lastModifiedBy>
  <cp:revision>406</cp:revision>
  <dcterms:created xsi:type="dcterms:W3CDTF">2014-08-19T00:39:23Z</dcterms:created>
  <dcterms:modified xsi:type="dcterms:W3CDTF">2020-04-19T18:02:57Z</dcterms:modified>
</cp:coreProperties>
</file>